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1" r:id="rId8"/>
    <p:sldId id="262"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389B7C-46E5-4262-B00C-D5EF47AE283A}" v="15" dt="2025-09-09T07:53:44.3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3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Mubiru" userId="3afb3925-1ac0-4e19-82db-4fe9aa57b27b" providerId="ADAL" clId="{7326C753-6172-4CDF-A379-8FCB9011B527}"/>
    <pc:docChg chg="custSel modSld">
      <pc:chgData name="Rebecca  Mubiru" userId="3afb3925-1ac0-4e19-82db-4fe9aa57b27b" providerId="ADAL" clId="{7326C753-6172-4CDF-A379-8FCB9011B527}" dt="2025-09-11T16:36:56.434" v="642" actId="1076"/>
      <pc:docMkLst>
        <pc:docMk/>
      </pc:docMkLst>
      <pc:sldChg chg="modSp mod">
        <pc:chgData name="Rebecca  Mubiru" userId="3afb3925-1ac0-4e19-82db-4fe9aa57b27b" providerId="ADAL" clId="{7326C753-6172-4CDF-A379-8FCB9011B527}" dt="2025-09-11T16:36:56.434" v="642" actId="1076"/>
        <pc:sldMkLst>
          <pc:docMk/>
          <pc:sldMk cId="350522352" sldId="264"/>
        </pc:sldMkLst>
        <pc:picChg chg="mod">
          <ac:chgData name="Rebecca  Mubiru" userId="3afb3925-1ac0-4e19-82db-4fe9aa57b27b" providerId="ADAL" clId="{7326C753-6172-4CDF-A379-8FCB9011B527}" dt="2025-09-11T16:36:56.434" v="642" actId="1076"/>
          <ac:picMkLst>
            <pc:docMk/>
            <pc:sldMk cId="350522352" sldId="264"/>
            <ac:picMk id="5" creationId="{42DC3528-0BAE-ECA8-3D75-D75EC1FFEBD3}"/>
          </ac:picMkLst>
        </pc:picChg>
      </pc:sldChg>
      <pc:sldChg chg="addSp delSp modSp mod">
        <pc:chgData name="Rebecca  Mubiru" userId="3afb3925-1ac0-4e19-82db-4fe9aa57b27b" providerId="ADAL" clId="{7326C753-6172-4CDF-A379-8FCB9011B527}" dt="2025-09-09T07:53:44.377" v="640" actId="1076"/>
        <pc:sldMkLst>
          <pc:docMk/>
          <pc:sldMk cId="352211275" sldId="265"/>
        </pc:sldMkLst>
        <pc:spChg chg="add mod">
          <ac:chgData name="Rebecca  Mubiru" userId="3afb3925-1ac0-4e19-82db-4fe9aa57b27b" providerId="ADAL" clId="{7326C753-6172-4CDF-A379-8FCB9011B527}" dt="2025-09-07T17:29:03.410" v="587" actId="20577"/>
          <ac:spMkLst>
            <pc:docMk/>
            <pc:sldMk cId="352211275" sldId="265"/>
            <ac:spMk id="3" creationId="{153DD01A-C8D0-B57A-EE5E-F4C0621CCE2D}"/>
          </ac:spMkLst>
        </pc:spChg>
        <pc:spChg chg="add mod">
          <ac:chgData name="Rebecca  Mubiru" userId="3afb3925-1ac0-4e19-82db-4fe9aa57b27b" providerId="ADAL" clId="{7326C753-6172-4CDF-A379-8FCB9011B527}" dt="2025-09-07T17:34:23.679" v="621" actId="5793"/>
          <ac:spMkLst>
            <pc:docMk/>
            <pc:sldMk cId="352211275" sldId="265"/>
            <ac:spMk id="12" creationId="{D9067125-7E4D-2887-BE15-A4566400E9A9}"/>
          </ac:spMkLst>
        </pc:spChg>
        <pc:spChg chg="add mod">
          <ac:chgData name="Rebecca  Mubiru" userId="3afb3925-1ac0-4e19-82db-4fe9aa57b27b" providerId="ADAL" clId="{7326C753-6172-4CDF-A379-8FCB9011B527}" dt="2025-09-07T17:38:46.545" v="631" actId="20577"/>
          <ac:spMkLst>
            <pc:docMk/>
            <pc:sldMk cId="352211275" sldId="265"/>
            <ac:spMk id="14" creationId="{A6DEC89A-B39F-2EFD-8356-BAD3761B0D7E}"/>
          </ac:spMkLst>
        </pc:spChg>
        <pc:graphicFrameChg chg="modGraphic">
          <ac:chgData name="Rebecca  Mubiru" userId="3afb3925-1ac0-4e19-82db-4fe9aa57b27b" providerId="ADAL" clId="{7326C753-6172-4CDF-A379-8FCB9011B527}" dt="2025-09-04T20:42:01.632" v="106" actId="20577"/>
          <ac:graphicFrameMkLst>
            <pc:docMk/>
            <pc:sldMk cId="352211275" sldId="265"/>
            <ac:graphicFrameMk id="4" creationId="{09A042C7-C67E-C8F2-BE9D-5F1324A0E292}"/>
          </ac:graphicFrameMkLst>
        </pc:graphicFrameChg>
        <pc:picChg chg="add mod">
          <ac:chgData name="Rebecca  Mubiru" userId="3afb3925-1ac0-4e19-82db-4fe9aa57b27b" providerId="ADAL" clId="{7326C753-6172-4CDF-A379-8FCB9011B527}" dt="2025-09-07T17:33:28.097" v="594" actId="14100"/>
          <ac:picMkLst>
            <pc:docMk/>
            <pc:sldMk cId="352211275" sldId="265"/>
            <ac:picMk id="10" creationId="{9F072FBE-BDFC-2D49-525D-ADD1E9BC3BB8}"/>
          </ac:picMkLst>
        </pc:picChg>
        <pc:picChg chg="add mod">
          <ac:chgData name="Rebecca  Mubiru" userId="3afb3925-1ac0-4e19-82db-4fe9aa57b27b" providerId="ADAL" clId="{7326C753-6172-4CDF-A379-8FCB9011B527}" dt="2025-09-09T07:53:44.377" v="640" actId="1076"/>
          <ac:picMkLst>
            <pc:docMk/>
            <pc:sldMk cId="352211275" sldId="265"/>
            <ac:picMk id="1026" creationId="{EE83A834-3F65-8707-C73E-C34BC6148BF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A7BDD8-12D3-459F-A64F-D3280DE44231}"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GB"/>
        </a:p>
      </dgm:t>
    </dgm:pt>
    <dgm:pt modelId="{3586DCAF-2351-48AD-ACA5-164038B7B759}">
      <dgm:prSet phldrT="[Text]" phldr="0"/>
      <dgm:spPr/>
      <dgm:t>
        <a:bodyPr/>
        <a:lstStyle/>
        <a:p>
          <a:r>
            <a:rPr lang="en-US" dirty="0"/>
            <a:t>Talk LOTS!</a:t>
          </a:r>
          <a:endParaRPr lang="en-GB" dirty="0"/>
        </a:p>
      </dgm:t>
    </dgm:pt>
    <dgm:pt modelId="{95819797-9900-4180-82A7-90365308E182}" type="parTrans" cxnId="{963F254D-3521-485F-A345-B1C0DCA0D909}">
      <dgm:prSet/>
      <dgm:spPr/>
      <dgm:t>
        <a:bodyPr/>
        <a:lstStyle/>
        <a:p>
          <a:endParaRPr lang="en-GB"/>
        </a:p>
      </dgm:t>
    </dgm:pt>
    <dgm:pt modelId="{EA3E6894-76B5-4282-956F-FD0B8FE3EEFA}" type="sibTrans" cxnId="{963F254D-3521-485F-A345-B1C0DCA0D909}">
      <dgm:prSet/>
      <dgm:spPr/>
      <dgm:t>
        <a:bodyPr/>
        <a:lstStyle/>
        <a:p>
          <a:r>
            <a:rPr lang="en-US" dirty="0"/>
            <a:t>Encourage learning </a:t>
          </a:r>
          <a:r>
            <a:rPr lang="en-US" dirty="0" err="1"/>
            <a:t>behaviours</a:t>
          </a:r>
          <a:r>
            <a:rPr lang="en-US" dirty="0"/>
            <a:t> at home</a:t>
          </a:r>
          <a:endParaRPr lang="en-GB" dirty="0"/>
        </a:p>
      </dgm:t>
    </dgm:pt>
    <dgm:pt modelId="{9D812343-DB4B-49BF-BA5A-4186F9CB10E2}">
      <dgm:prSet phldrT="[Text]" phldr="0"/>
      <dgm:spPr/>
      <dgm:t>
        <a:bodyPr/>
        <a:lstStyle/>
        <a:p>
          <a:r>
            <a:rPr lang="en-US" dirty="0"/>
            <a:t>Encourage independence</a:t>
          </a:r>
          <a:endParaRPr lang="en-GB" dirty="0"/>
        </a:p>
      </dgm:t>
    </dgm:pt>
    <dgm:pt modelId="{872F9C2F-4E66-4540-B025-CA675E8D3333}" type="parTrans" cxnId="{AFBC83A6-9A53-423A-9EF5-665742D83CD8}">
      <dgm:prSet/>
      <dgm:spPr/>
      <dgm:t>
        <a:bodyPr/>
        <a:lstStyle/>
        <a:p>
          <a:endParaRPr lang="en-GB"/>
        </a:p>
      </dgm:t>
    </dgm:pt>
    <dgm:pt modelId="{5F72E432-BD3E-42BE-ACAB-6F1124D2E461}" type="sibTrans" cxnId="{AFBC83A6-9A53-423A-9EF5-665742D83CD8}">
      <dgm:prSet/>
      <dgm:spPr/>
      <dgm:t>
        <a:bodyPr/>
        <a:lstStyle/>
        <a:p>
          <a:endParaRPr lang="en-GB"/>
        </a:p>
      </dgm:t>
    </dgm:pt>
    <dgm:pt modelId="{C44FD0B9-9C58-4C8B-85DB-15F2D59F14F2}">
      <dgm:prSet phldrT="[Text]" phldr="0"/>
      <dgm:spPr/>
      <dgm:t>
        <a:bodyPr/>
        <a:lstStyle/>
        <a:p>
          <a:r>
            <a:rPr lang="en-US" dirty="0"/>
            <a:t>Read together regularly</a:t>
          </a:r>
          <a:endParaRPr lang="en-GB" dirty="0"/>
        </a:p>
      </dgm:t>
    </dgm:pt>
    <dgm:pt modelId="{1212E6C8-7C8C-4176-B35A-62FCF2B20543}" type="parTrans" cxnId="{76C8FE19-E13B-4FE1-8304-180C920D184E}">
      <dgm:prSet/>
      <dgm:spPr/>
      <dgm:t>
        <a:bodyPr/>
        <a:lstStyle/>
        <a:p>
          <a:endParaRPr lang="en-GB"/>
        </a:p>
      </dgm:t>
    </dgm:pt>
    <dgm:pt modelId="{88681305-6923-4515-B852-2BD7D725EB77}" type="sibTrans" cxnId="{76C8FE19-E13B-4FE1-8304-180C920D184E}">
      <dgm:prSet/>
      <dgm:spPr/>
      <dgm:t>
        <a:bodyPr/>
        <a:lstStyle/>
        <a:p>
          <a:r>
            <a:rPr lang="en-US" dirty="0"/>
            <a:t>Read newsletters for more updates</a:t>
          </a:r>
          <a:endParaRPr lang="en-GB" dirty="0"/>
        </a:p>
      </dgm:t>
    </dgm:pt>
    <dgm:pt modelId="{19002FE3-1672-426C-9D64-5780C5E0DE4D}">
      <dgm:prSet phldrT="[Text]" phldr="0"/>
      <dgm:spPr/>
      <dgm:t>
        <a:bodyPr/>
        <a:lstStyle/>
        <a:p>
          <a:pPr algn="l"/>
          <a:r>
            <a:rPr lang="en-US" dirty="0"/>
            <a:t>Contribute to Tapestry</a:t>
          </a:r>
          <a:endParaRPr lang="en-GB" dirty="0"/>
        </a:p>
      </dgm:t>
    </dgm:pt>
    <dgm:pt modelId="{D7203D94-B726-445A-9465-45D1244F7605}" type="parTrans" cxnId="{D3C15955-6B86-4A3D-8522-E7B9C4BD9AD0}">
      <dgm:prSet/>
      <dgm:spPr/>
      <dgm:t>
        <a:bodyPr/>
        <a:lstStyle/>
        <a:p>
          <a:endParaRPr lang="en-GB"/>
        </a:p>
      </dgm:t>
    </dgm:pt>
    <dgm:pt modelId="{1A06AAC9-A1C3-43A5-8135-E01E86EFC3EE}" type="sibTrans" cxnId="{D3C15955-6B86-4A3D-8522-E7B9C4BD9AD0}">
      <dgm:prSet/>
      <dgm:spPr/>
      <dgm:t>
        <a:bodyPr/>
        <a:lstStyle/>
        <a:p>
          <a:endParaRPr lang="en-GB"/>
        </a:p>
      </dgm:t>
    </dgm:pt>
    <dgm:pt modelId="{3F0E5453-4411-4CE5-8318-A23161E610DF}">
      <dgm:prSet phldrT="[Text]" phldr="0"/>
      <dgm:spPr/>
      <dgm:t>
        <a:bodyPr/>
        <a:lstStyle/>
        <a:p>
          <a:r>
            <a:rPr lang="en-US" dirty="0"/>
            <a:t>Allow your child to look at the Nursery tab on </a:t>
          </a:r>
          <a:r>
            <a:rPr lang="en-US"/>
            <a:t>our website</a:t>
          </a:r>
          <a:endParaRPr lang="en-GB" dirty="0"/>
        </a:p>
      </dgm:t>
    </dgm:pt>
    <dgm:pt modelId="{4047F074-09F0-4F06-A7DB-71E7923DE743}" type="parTrans" cxnId="{3A6267AA-14CE-4BCE-8435-C514B9BED849}">
      <dgm:prSet/>
      <dgm:spPr/>
      <dgm:t>
        <a:bodyPr/>
        <a:lstStyle/>
        <a:p>
          <a:endParaRPr lang="en-GB"/>
        </a:p>
      </dgm:t>
    </dgm:pt>
    <dgm:pt modelId="{E7ED4646-40C1-4925-9EC2-29D90243FC08}" type="sibTrans" cxnId="{3A6267AA-14CE-4BCE-8435-C514B9BED849}">
      <dgm:prSet/>
      <dgm:spPr/>
      <dgm:t>
        <a:bodyPr/>
        <a:lstStyle/>
        <a:p>
          <a:r>
            <a:rPr lang="en-US" dirty="0"/>
            <a:t>If in doubt, ask for advice</a:t>
          </a:r>
          <a:endParaRPr lang="en-GB" dirty="0"/>
        </a:p>
      </dgm:t>
    </dgm:pt>
    <dgm:pt modelId="{E90330A9-0F02-4273-886E-B74759BC91FC}">
      <dgm:prSet phldrT="[Text]" phldr="0"/>
      <dgm:spPr/>
      <dgm:t>
        <a:bodyPr/>
        <a:lstStyle/>
        <a:p>
          <a:pPr algn="r"/>
          <a:r>
            <a:rPr lang="en-US" dirty="0"/>
            <a:t>Send your child to school with the correct equipment </a:t>
          </a:r>
          <a:endParaRPr lang="en-GB" dirty="0"/>
        </a:p>
      </dgm:t>
    </dgm:pt>
    <dgm:pt modelId="{9DBB06C0-B48E-4E2A-83D5-7293C7D155C9}" type="parTrans" cxnId="{3AC69449-54DD-48E6-80AD-B4FD1BE1B332}">
      <dgm:prSet/>
      <dgm:spPr/>
      <dgm:t>
        <a:bodyPr/>
        <a:lstStyle/>
        <a:p>
          <a:endParaRPr lang="en-GB"/>
        </a:p>
      </dgm:t>
    </dgm:pt>
    <dgm:pt modelId="{ECAC254E-5828-4246-8666-7CE2B674A925}" type="sibTrans" cxnId="{3AC69449-54DD-48E6-80AD-B4FD1BE1B332}">
      <dgm:prSet/>
      <dgm:spPr/>
      <dgm:t>
        <a:bodyPr/>
        <a:lstStyle/>
        <a:p>
          <a:endParaRPr lang="en-GB"/>
        </a:p>
      </dgm:t>
    </dgm:pt>
    <dgm:pt modelId="{0296286A-B4FE-4C5C-8432-5EC718ACF1C5}" type="pres">
      <dgm:prSet presAssocID="{8CA7BDD8-12D3-459F-A64F-D3280DE44231}" presName="Name0" presStyleCnt="0">
        <dgm:presLayoutVars>
          <dgm:chMax/>
          <dgm:chPref/>
          <dgm:dir/>
          <dgm:animLvl val="lvl"/>
        </dgm:presLayoutVars>
      </dgm:prSet>
      <dgm:spPr/>
    </dgm:pt>
    <dgm:pt modelId="{2BAC3E07-FC11-4FAD-B6A7-8F24BE5925BB}" type="pres">
      <dgm:prSet presAssocID="{3586DCAF-2351-48AD-ACA5-164038B7B759}" presName="composite" presStyleCnt="0"/>
      <dgm:spPr/>
    </dgm:pt>
    <dgm:pt modelId="{573A8FF6-B971-4471-8872-5083D0139ADF}" type="pres">
      <dgm:prSet presAssocID="{3586DCAF-2351-48AD-ACA5-164038B7B759}" presName="Parent1" presStyleLbl="node1" presStyleIdx="0" presStyleCnt="6">
        <dgm:presLayoutVars>
          <dgm:chMax val="1"/>
          <dgm:chPref val="1"/>
          <dgm:bulletEnabled val="1"/>
        </dgm:presLayoutVars>
      </dgm:prSet>
      <dgm:spPr/>
    </dgm:pt>
    <dgm:pt modelId="{C459B01D-B48F-472C-8687-06CEC14668AD}" type="pres">
      <dgm:prSet presAssocID="{3586DCAF-2351-48AD-ACA5-164038B7B759}" presName="Childtext1" presStyleLbl="revTx" presStyleIdx="0" presStyleCnt="3">
        <dgm:presLayoutVars>
          <dgm:chMax val="0"/>
          <dgm:chPref val="0"/>
          <dgm:bulletEnabled val="1"/>
        </dgm:presLayoutVars>
      </dgm:prSet>
      <dgm:spPr/>
    </dgm:pt>
    <dgm:pt modelId="{74862FCB-B624-437B-957D-6D024DBCCE7E}" type="pres">
      <dgm:prSet presAssocID="{3586DCAF-2351-48AD-ACA5-164038B7B759}" presName="BalanceSpacing" presStyleCnt="0"/>
      <dgm:spPr/>
    </dgm:pt>
    <dgm:pt modelId="{5310E5BD-0B02-448A-AFCD-C8A0D8B38317}" type="pres">
      <dgm:prSet presAssocID="{3586DCAF-2351-48AD-ACA5-164038B7B759}" presName="BalanceSpacing1" presStyleCnt="0"/>
      <dgm:spPr/>
    </dgm:pt>
    <dgm:pt modelId="{2B953CB9-0B69-421E-B6CA-E80A0DBAAA48}" type="pres">
      <dgm:prSet presAssocID="{EA3E6894-76B5-4282-956F-FD0B8FE3EEFA}" presName="Accent1Text" presStyleLbl="node1" presStyleIdx="1" presStyleCnt="6"/>
      <dgm:spPr/>
    </dgm:pt>
    <dgm:pt modelId="{9D2970D2-6DC4-4187-B279-687282644B88}" type="pres">
      <dgm:prSet presAssocID="{EA3E6894-76B5-4282-956F-FD0B8FE3EEFA}" presName="spaceBetweenRectangles" presStyleCnt="0"/>
      <dgm:spPr/>
    </dgm:pt>
    <dgm:pt modelId="{E7AE2A8F-30B7-4D25-8084-1F22CB927955}" type="pres">
      <dgm:prSet presAssocID="{C44FD0B9-9C58-4C8B-85DB-15F2D59F14F2}" presName="composite" presStyleCnt="0"/>
      <dgm:spPr/>
    </dgm:pt>
    <dgm:pt modelId="{E51EC41F-C13A-4F74-B0A3-560B2892EA4B}" type="pres">
      <dgm:prSet presAssocID="{C44FD0B9-9C58-4C8B-85DB-15F2D59F14F2}" presName="Parent1" presStyleLbl="node1" presStyleIdx="2" presStyleCnt="6">
        <dgm:presLayoutVars>
          <dgm:chMax val="1"/>
          <dgm:chPref val="1"/>
          <dgm:bulletEnabled val="1"/>
        </dgm:presLayoutVars>
      </dgm:prSet>
      <dgm:spPr/>
    </dgm:pt>
    <dgm:pt modelId="{0375DF0F-DF39-45F0-8459-22736A75519B}" type="pres">
      <dgm:prSet presAssocID="{C44FD0B9-9C58-4C8B-85DB-15F2D59F14F2}" presName="Childtext1" presStyleLbl="revTx" presStyleIdx="1" presStyleCnt="3" custScaleX="82816" custLinFactX="100000" custLinFactY="42020" custLinFactNeighborX="121570" custLinFactNeighborY="100000">
        <dgm:presLayoutVars>
          <dgm:chMax val="0"/>
          <dgm:chPref val="0"/>
          <dgm:bulletEnabled val="1"/>
        </dgm:presLayoutVars>
      </dgm:prSet>
      <dgm:spPr/>
    </dgm:pt>
    <dgm:pt modelId="{0DCDC71D-197B-4AE7-AE9B-1C3E3A9CF683}" type="pres">
      <dgm:prSet presAssocID="{C44FD0B9-9C58-4C8B-85DB-15F2D59F14F2}" presName="BalanceSpacing" presStyleCnt="0"/>
      <dgm:spPr/>
    </dgm:pt>
    <dgm:pt modelId="{22C5EF5D-5C30-4AE8-95BE-4D7D0BC23E81}" type="pres">
      <dgm:prSet presAssocID="{C44FD0B9-9C58-4C8B-85DB-15F2D59F14F2}" presName="BalanceSpacing1" presStyleCnt="0"/>
      <dgm:spPr/>
    </dgm:pt>
    <dgm:pt modelId="{C13C8ECF-79F9-4F3E-AC68-0975F92F6D93}" type="pres">
      <dgm:prSet presAssocID="{88681305-6923-4515-B852-2BD7D725EB77}" presName="Accent1Text" presStyleLbl="node1" presStyleIdx="3" presStyleCnt="6"/>
      <dgm:spPr/>
    </dgm:pt>
    <dgm:pt modelId="{4FBAE1C8-B525-4682-A633-8BF463AF5FEC}" type="pres">
      <dgm:prSet presAssocID="{88681305-6923-4515-B852-2BD7D725EB77}" presName="spaceBetweenRectangles" presStyleCnt="0"/>
      <dgm:spPr/>
    </dgm:pt>
    <dgm:pt modelId="{69E1E80E-C65B-4306-AC89-D6DC56B511C1}" type="pres">
      <dgm:prSet presAssocID="{3F0E5453-4411-4CE5-8318-A23161E610DF}" presName="composite" presStyleCnt="0"/>
      <dgm:spPr/>
    </dgm:pt>
    <dgm:pt modelId="{74B42BE4-1BFF-4FE4-AF6C-7234DBB8114A}" type="pres">
      <dgm:prSet presAssocID="{3F0E5453-4411-4CE5-8318-A23161E610DF}" presName="Parent1" presStyleLbl="node1" presStyleIdx="4" presStyleCnt="6">
        <dgm:presLayoutVars>
          <dgm:chMax val="1"/>
          <dgm:chPref val="1"/>
          <dgm:bulletEnabled val="1"/>
        </dgm:presLayoutVars>
      </dgm:prSet>
      <dgm:spPr/>
    </dgm:pt>
    <dgm:pt modelId="{F1B43605-FD8F-4B34-A6F7-1FD64A6A61BF}" type="pres">
      <dgm:prSet presAssocID="{3F0E5453-4411-4CE5-8318-A23161E610DF}" presName="Childtext1" presStyleLbl="revTx" presStyleIdx="2" presStyleCnt="3" custLinFactX="-100000" custLinFactY="-44769" custLinFactNeighborX="-126933" custLinFactNeighborY="-100000">
        <dgm:presLayoutVars>
          <dgm:chMax val="0"/>
          <dgm:chPref val="0"/>
          <dgm:bulletEnabled val="1"/>
        </dgm:presLayoutVars>
      </dgm:prSet>
      <dgm:spPr/>
    </dgm:pt>
    <dgm:pt modelId="{7AE21888-CF40-4DF9-A8D0-B318F1B4E6AB}" type="pres">
      <dgm:prSet presAssocID="{3F0E5453-4411-4CE5-8318-A23161E610DF}" presName="BalanceSpacing" presStyleCnt="0"/>
      <dgm:spPr/>
    </dgm:pt>
    <dgm:pt modelId="{ADF06719-A5A9-411D-A4BB-3DA393FDD44D}" type="pres">
      <dgm:prSet presAssocID="{3F0E5453-4411-4CE5-8318-A23161E610DF}" presName="BalanceSpacing1" presStyleCnt="0"/>
      <dgm:spPr/>
    </dgm:pt>
    <dgm:pt modelId="{C5E98406-451A-4896-8553-6BD0B7CF047A}" type="pres">
      <dgm:prSet presAssocID="{E7ED4646-40C1-4925-9EC2-29D90243FC08}" presName="Accent1Text" presStyleLbl="node1" presStyleIdx="5" presStyleCnt="6"/>
      <dgm:spPr/>
    </dgm:pt>
  </dgm:ptLst>
  <dgm:cxnLst>
    <dgm:cxn modelId="{5C205214-A7F1-49C6-86A3-8D2D4E288788}" type="presOf" srcId="{E7ED4646-40C1-4925-9EC2-29D90243FC08}" destId="{C5E98406-451A-4896-8553-6BD0B7CF047A}" srcOrd="0" destOrd="0" presId="urn:microsoft.com/office/officeart/2008/layout/AlternatingHexagons"/>
    <dgm:cxn modelId="{76C8FE19-E13B-4FE1-8304-180C920D184E}" srcId="{8CA7BDD8-12D3-459F-A64F-D3280DE44231}" destId="{C44FD0B9-9C58-4C8B-85DB-15F2D59F14F2}" srcOrd="1" destOrd="0" parTransId="{1212E6C8-7C8C-4176-B35A-62FCF2B20543}" sibTransId="{88681305-6923-4515-B852-2BD7D725EB77}"/>
    <dgm:cxn modelId="{E560E320-2378-4129-84BC-1BCB54907D83}" type="presOf" srcId="{EA3E6894-76B5-4282-956F-FD0B8FE3EEFA}" destId="{2B953CB9-0B69-421E-B6CA-E80A0DBAAA48}" srcOrd="0" destOrd="0" presId="urn:microsoft.com/office/officeart/2008/layout/AlternatingHexagons"/>
    <dgm:cxn modelId="{3AC69449-54DD-48E6-80AD-B4FD1BE1B332}" srcId="{3F0E5453-4411-4CE5-8318-A23161E610DF}" destId="{E90330A9-0F02-4273-886E-B74759BC91FC}" srcOrd="0" destOrd="0" parTransId="{9DBB06C0-B48E-4E2A-83D5-7293C7D155C9}" sibTransId="{ECAC254E-5828-4246-8666-7CE2B674A925}"/>
    <dgm:cxn modelId="{7473D14C-A57B-4E80-80ED-031D048DCAC2}" type="presOf" srcId="{19002FE3-1672-426C-9D64-5780C5E0DE4D}" destId="{0375DF0F-DF39-45F0-8459-22736A75519B}" srcOrd="0" destOrd="0" presId="urn:microsoft.com/office/officeart/2008/layout/AlternatingHexagons"/>
    <dgm:cxn modelId="{963F254D-3521-485F-A345-B1C0DCA0D909}" srcId="{8CA7BDD8-12D3-459F-A64F-D3280DE44231}" destId="{3586DCAF-2351-48AD-ACA5-164038B7B759}" srcOrd="0" destOrd="0" parTransId="{95819797-9900-4180-82A7-90365308E182}" sibTransId="{EA3E6894-76B5-4282-956F-FD0B8FE3EEFA}"/>
    <dgm:cxn modelId="{D3C15955-6B86-4A3D-8522-E7B9C4BD9AD0}" srcId="{C44FD0B9-9C58-4C8B-85DB-15F2D59F14F2}" destId="{19002FE3-1672-426C-9D64-5780C5E0DE4D}" srcOrd="0" destOrd="0" parTransId="{D7203D94-B726-445A-9465-45D1244F7605}" sibTransId="{1A06AAC9-A1C3-43A5-8135-E01E86EFC3EE}"/>
    <dgm:cxn modelId="{7611B055-2EE2-4F77-859D-0BD531D7A337}" type="presOf" srcId="{8CA7BDD8-12D3-459F-A64F-D3280DE44231}" destId="{0296286A-B4FE-4C5C-8432-5EC718ACF1C5}" srcOrd="0" destOrd="0" presId="urn:microsoft.com/office/officeart/2008/layout/AlternatingHexagons"/>
    <dgm:cxn modelId="{AFBC83A6-9A53-423A-9EF5-665742D83CD8}" srcId="{3586DCAF-2351-48AD-ACA5-164038B7B759}" destId="{9D812343-DB4B-49BF-BA5A-4186F9CB10E2}" srcOrd="0" destOrd="0" parTransId="{872F9C2F-4E66-4540-B025-CA675E8D3333}" sibTransId="{5F72E432-BD3E-42BE-ACAB-6F1124D2E461}"/>
    <dgm:cxn modelId="{3A6267AA-14CE-4BCE-8435-C514B9BED849}" srcId="{8CA7BDD8-12D3-459F-A64F-D3280DE44231}" destId="{3F0E5453-4411-4CE5-8318-A23161E610DF}" srcOrd="2" destOrd="0" parTransId="{4047F074-09F0-4F06-A7DB-71E7923DE743}" sibTransId="{E7ED4646-40C1-4925-9EC2-29D90243FC08}"/>
    <dgm:cxn modelId="{8D79B3B7-8947-4A1C-B8CA-AF44E8957327}" type="presOf" srcId="{3F0E5453-4411-4CE5-8318-A23161E610DF}" destId="{74B42BE4-1BFF-4FE4-AF6C-7234DBB8114A}" srcOrd="0" destOrd="0" presId="urn:microsoft.com/office/officeart/2008/layout/AlternatingHexagons"/>
    <dgm:cxn modelId="{F1EC3DD6-7CC2-4184-AEB1-76CF66356006}" type="presOf" srcId="{3586DCAF-2351-48AD-ACA5-164038B7B759}" destId="{573A8FF6-B971-4471-8872-5083D0139ADF}" srcOrd="0" destOrd="0" presId="urn:microsoft.com/office/officeart/2008/layout/AlternatingHexagons"/>
    <dgm:cxn modelId="{F26975D6-DAF0-4A09-9810-F2FFB8146696}" type="presOf" srcId="{C44FD0B9-9C58-4C8B-85DB-15F2D59F14F2}" destId="{E51EC41F-C13A-4F74-B0A3-560B2892EA4B}" srcOrd="0" destOrd="0" presId="urn:microsoft.com/office/officeart/2008/layout/AlternatingHexagons"/>
    <dgm:cxn modelId="{118E65DB-C036-40B3-92FE-862596946551}" type="presOf" srcId="{88681305-6923-4515-B852-2BD7D725EB77}" destId="{C13C8ECF-79F9-4F3E-AC68-0975F92F6D93}" srcOrd="0" destOrd="0" presId="urn:microsoft.com/office/officeart/2008/layout/AlternatingHexagons"/>
    <dgm:cxn modelId="{A100CEE6-C0C8-4C84-B6CA-348ED196004F}" type="presOf" srcId="{E90330A9-0F02-4273-886E-B74759BC91FC}" destId="{F1B43605-FD8F-4B34-A6F7-1FD64A6A61BF}" srcOrd="0" destOrd="0" presId="urn:microsoft.com/office/officeart/2008/layout/AlternatingHexagons"/>
    <dgm:cxn modelId="{1082B9E8-8534-41F5-9728-4B297A807B32}" type="presOf" srcId="{9D812343-DB4B-49BF-BA5A-4186F9CB10E2}" destId="{C459B01D-B48F-472C-8687-06CEC14668AD}" srcOrd="0" destOrd="0" presId="urn:microsoft.com/office/officeart/2008/layout/AlternatingHexagons"/>
    <dgm:cxn modelId="{89DF07B8-0C3A-4966-9602-8085A988A15D}" type="presParOf" srcId="{0296286A-B4FE-4C5C-8432-5EC718ACF1C5}" destId="{2BAC3E07-FC11-4FAD-B6A7-8F24BE5925BB}" srcOrd="0" destOrd="0" presId="urn:microsoft.com/office/officeart/2008/layout/AlternatingHexagons"/>
    <dgm:cxn modelId="{55BA8E25-D625-40CA-A8E9-5FBAD02316E7}" type="presParOf" srcId="{2BAC3E07-FC11-4FAD-B6A7-8F24BE5925BB}" destId="{573A8FF6-B971-4471-8872-5083D0139ADF}" srcOrd="0" destOrd="0" presId="urn:microsoft.com/office/officeart/2008/layout/AlternatingHexagons"/>
    <dgm:cxn modelId="{908DE8A3-E2CC-4D71-A617-1224402EAC69}" type="presParOf" srcId="{2BAC3E07-FC11-4FAD-B6A7-8F24BE5925BB}" destId="{C459B01D-B48F-472C-8687-06CEC14668AD}" srcOrd="1" destOrd="0" presId="urn:microsoft.com/office/officeart/2008/layout/AlternatingHexagons"/>
    <dgm:cxn modelId="{FC0C6510-2263-4C9C-AE2F-93A97301EC46}" type="presParOf" srcId="{2BAC3E07-FC11-4FAD-B6A7-8F24BE5925BB}" destId="{74862FCB-B624-437B-957D-6D024DBCCE7E}" srcOrd="2" destOrd="0" presId="urn:microsoft.com/office/officeart/2008/layout/AlternatingHexagons"/>
    <dgm:cxn modelId="{45459995-DC1D-4569-A192-2531437143E7}" type="presParOf" srcId="{2BAC3E07-FC11-4FAD-B6A7-8F24BE5925BB}" destId="{5310E5BD-0B02-448A-AFCD-C8A0D8B38317}" srcOrd="3" destOrd="0" presId="urn:microsoft.com/office/officeart/2008/layout/AlternatingHexagons"/>
    <dgm:cxn modelId="{0D007858-B4FB-45E6-A45C-B204DB7BABC0}" type="presParOf" srcId="{2BAC3E07-FC11-4FAD-B6A7-8F24BE5925BB}" destId="{2B953CB9-0B69-421E-B6CA-E80A0DBAAA48}" srcOrd="4" destOrd="0" presId="urn:microsoft.com/office/officeart/2008/layout/AlternatingHexagons"/>
    <dgm:cxn modelId="{82E65FF9-2DA9-4B70-81E5-327C2DE8E45B}" type="presParOf" srcId="{0296286A-B4FE-4C5C-8432-5EC718ACF1C5}" destId="{9D2970D2-6DC4-4187-B279-687282644B88}" srcOrd="1" destOrd="0" presId="urn:microsoft.com/office/officeart/2008/layout/AlternatingHexagons"/>
    <dgm:cxn modelId="{C80D9285-09B0-4F07-9AEA-8BCEC336A071}" type="presParOf" srcId="{0296286A-B4FE-4C5C-8432-5EC718ACF1C5}" destId="{E7AE2A8F-30B7-4D25-8084-1F22CB927955}" srcOrd="2" destOrd="0" presId="urn:microsoft.com/office/officeart/2008/layout/AlternatingHexagons"/>
    <dgm:cxn modelId="{7BF53913-C4E7-44D5-A448-8ADDF6E3BB99}" type="presParOf" srcId="{E7AE2A8F-30B7-4D25-8084-1F22CB927955}" destId="{E51EC41F-C13A-4F74-B0A3-560B2892EA4B}" srcOrd="0" destOrd="0" presId="urn:microsoft.com/office/officeart/2008/layout/AlternatingHexagons"/>
    <dgm:cxn modelId="{CE9E2945-CAAA-4BD0-8E53-7BB6D2156D15}" type="presParOf" srcId="{E7AE2A8F-30B7-4D25-8084-1F22CB927955}" destId="{0375DF0F-DF39-45F0-8459-22736A75519B}" srcOrd="1" destOrd="0" presId="urn:microsoft.com/office/officeart/2008/layout/AlternatingHexagons"/>
    <dgm:cxn modelId="{AAD34468-DB23-40B5-B98E-ED869EF383CB}" type="presParOf" srcId="{E7AE2A8F-30B7-4D25-8084-1F22CB927955}" destId="{0DCDC71D-197B-4AE7-AE9B-1C3E3A9CF683}" srcOrd="2" destOrd="0" presId="urn:microsoft.com/office/officeart/2008/layout/AlternatingHexagons"/>
    <dgm:cxn modelId="{7ACA8738-1105-4139-868A-F4FA3D0F170B}" type="presParOf" srcId="{E7AE2A8F-30B7-4D25-8084-1F22CB927955}" destId="{22C5EF5D-5C30-4AE8-95BE-4D7D0BC23E81}" srcOrd="3" destOrd="0" presId="urn:microsoft.com/office/officeart/2008/layout/AlternatingHexagons"/>
    <dgm:cxn modelId="{737CB764-C135-4DDF-A805-E52724FC1096}" type="presParOf" srcId="{E7AE2A8F-30B7-4D25-8084-1F22CB927955}" destId="{C13C8ECF-79F9-4F3E-AC68-0975F92F6D93}" srcOrd="4" destOrd="0" presId="urn:microsoft.com/office/officeart/2008/layout/AlternatingHexagons"/>
    <dgm:cxn modelId="{DC43D2D2-F2AF-49DF-A953-E29D6E90FCDA}" type="presParOf" srcId="{0296286A-B4FE-4C5C-8432-5EC718ACF1C5}" destId="{4FBAE1C8-B525-4682-A633-8BF463AF5FEC}" srcOrd="3" destOrd="0" presId="urn:microsoft.com/office/officeart/2008/layout/AlternatingHexagons"/>
    <dgm:cxn modelId="{77CFD43F-D817-408F-B585-5426FD811DC5}" type="presParOf" srcId="{0296286A-B4FE-4C5C-8432-5EC718ACF1C5}" destId="{69E1E80E-C65B-4306-AC89-D6DC56B511C1}" srcOrd="4" destOrd="0" presId="urn:microsoft.com/office/officeart/2008/layout/AlternatingHexagons"/>
    <dgm:cxn modelId="{41C6E069-BC5B-4A1F-88BF-905352F8CCC9}" type="presParOf" srcId="{69E1E80E-C65B-4306-AC89-D6DC56B511C1}" destId="{74B42BE4-1BFF-4FE4-AF6C-7234DBB8114A}" srcOrd="0" destOrd="0" presId="urn:microsoft.com/office/officeart/2008/layout/AlternatingHexagons"/>
    <dgm:cxn modelId="{E8D7BF09-7D3A-40CD-8FA9-9565A5C19B11}" type="presParOf" srcId="{69E1E80E-C65B-4306-AC89-D6DC56B511C1}" destId="{F1B43605-FD8F-4B34-A6F7-1FD64A6A61BF}" srcOrd="1" destOrd="0" presId="urn:microsoft.com/office/officeart/2008/layout/AlternatingHexagons"/>
    <dgm:cxn modelId="{5CE156F5-09E0-491F-83E1-CFA88A6E4448}" type="presParOf" srcId="{69E1E80E-C65B-4306-AC89-D6DC56B511C1}" destId="{7AE21888-CF40-4DF9-A8D0-B318F1B4E6AB}" srcOrd="2" destOrd="0" presId="urn:microsoft.com/office/officeart/2008/layout/AlternatingHexagons"/>
    <dgm:cxn modelId="{6FA70AC9-EC6C-4D44-8915-C3C896ABF608}" type="presParOf" srcId="{69E1E80E-C65B-4306-AC89-D6DC56B511C1}" destId="{ADF06719-A5A9-411D-A4BB-3DA393FDD44D}" srcOrd="3" destOrd="0" presId="urn:microsoft.com/office/officeart/2008/layout/AlternatingHexagons"/>
    <dgm:cxn modelId="{20E972EA-21E2-44CD-9A05-38AE588C84F2}" type="presParOf" srcId="{69E1E80E-C65B-4306-AC89-D6DC56B511C1}" destId="{C5E98406-451A-4896-8553-6BD0B7CF047A}"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3A8FF6-B971-4471-8872-5083D0139ADF}">
      <dsp:nvSpPr>
        <dsp:cNvPr id="0" name=""/>
        <dsp:cNvSpPr/>
      </dsp:nvSpPr>
      <dsp:spPr>
        <a:xfrm rot="5400000">
          <a:off x="3016871" y="165619"/>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Talk LOTS!</a:t>
          </a:r>
          <a:endParaRPr lang="en-GB" sz="1400" kern="1200" dirty="0"/>
        </a:p>
      </dsp:txBody>
      <dsp:txXfrm rot="-5400000">
        <a:off x="3414289" y="345596"/>
        <a:ext cx="1186557" cy="1363860"/>
      </dsp:txXfrm>
    </dsp:sp>
    <dsp:sp modelId="{C459B01D-B48F-472C-8687-06CEC14668AD}">
      <dsp:nvSpPr>
        <dsp:cNvPr id="0" name=""/>
        <dsp:cNvSpPr/>
      </dsp:nvSpPr>
      <dsp:spPr>
        <a:xfrm>
          <a:off x="4921783" y="433107"/>
          <a:ext cx="2211236" cy="1188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Encourage independence</a:t>
          </a:r>
          <a:endParaRPr lang="en-GB" sz="1400" kern="1200" dirty="0"/>
        </a:p>
      </dsp:txBody>
      <dsp:txXfrm>
        <a:off x="4921783" y="433107"/>
        <a:ext cx="2211236" cy="1188836"/>
      </dsp:txXfrm>
    </dsp:sp>
    <dsp:sp modelId="{2B953CB9-0B69-421E-B6CA-E80A0DBAAA48}">
      <dsp:nvSpPr>
        <dsp:cNvPr id="0" name=""/>
        <dsp:cNvSpPr/>
      </dsp:nvSpPr>
      <dsp:spPr>
        <a:xfrm rot="5400000">
          <a:off x="1155152" y="165619"/>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r>
            <a:rPr lang="en-US" sz="1900" kern="1200" dirty="0"/>
            <a:t>Encourage learning </a:t>
          </a:r>
          <a:r>
            <a:rPr lang="en-US" sz="1900" kern="1200" dirty="0" err="1"/>
            <a:t>behaviours</a:t>
          </a:r>
          <a:r>
            <a:rPr lang="en-US" sz="1900" kern="1200" dirty="0"/>
            <a:t> at home</a:t>
          </a:r>
          <a:endParaRPr lang="en-GB" sz="1900" kern="1200" dirty="0"/>
        </a:p>
      </dsp:txBody>
      <dsp:txXfrm rot="-5400000">
        <a:off x="1552570" y="345596"/>
        <a:ext cx="1186557" cy="1363860"/>
      </dsp:txXfrm>
    </dsp:sp>
    <dsp:sp modelId="{E51EC41F-C13A-4F74-B0A3-560B2892EA4B}">
      <dsp:nvSpPr>
        <dsp:cNvPr id="0" name=""/>
        <dsp:cNvSpPr/>
      </dsp:nvSpPr>
      <dsp:spPr>
        <a:xfrm rot="5400000">
          <a:off x="2082445" y="1847426"/>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Read together regularly</a:t>
          </a:r>
          <a:endParaRPr lang="en-GB" sz="1400" kern="1200" dirty="0"/>
        </a:p>
      </dsp:txBody>
      <dsp:txXfrm rot="-5400000">
        <a:off x="2479863" y="2027403"/>
        <a:ext cx="1186557" cy="1363860"/>
      </dsp:txXfrm>
    </dsp:sp>
    <dsp:sp modelId="{0375DF0F-DF39-45F0-8459-22736A75519B}">
      <dsp:nvSpPr>
        <dsp:cNvPr id="0" name=""/>
        <dsp:cNvSpPr/>
      </dsp:nvSpPr>
      <dsp:spPr>
        <a:xfrm>
          <a:off x="4925250" y="3803301"/>
          <a:ext cx="1772184" cy="1188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Contribute to Tapestry</a:t>
          </a:r>
          <a:endParaRPr lang="en-GB" sz="1400" kern="1200" dirty="0"/>
        </a:p>
      </dsp:txBody>
      <dsp:txXfrm>
        <a:off x="4925250" y="3803301"/>
        <a:ext cx="1772184" cy="1188836"/>
      </dsp:txXfrm>
    </dsp:sp>
    <dsp:sp modelId="{C13C8ECF-79F9-4F3E-AC68-0975F92F6D93}">
      <dsp:nvSpPr>
        <dsp:cNvPr id="0" name=""/>
        <dsp:cNvSpPr/>
      </dsp:nvSpPr>
      <dsp:spPr>
        <a:xfrm rot="5400000">
          <a:off x="3944163" y="1847426"/>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US" sz="1800" kern="1200" dirty="0"/>
            <a:t>Read newsletters for more updates</a:t>
          </a:r>
          <a:endParaRPr lang="en-GB" sz="1800" kern="1200" dirty="0"/>
        </a:p>
      </dsp:txBody>
      <dsp:txXfrm rot="-5400000">
        <a:off x="4341581" y="2027403"/>
        <a:ext cx="1186557" cy="1363860"/>
      </dsp:txXfrm>
    </dsp:sp>
    <dsp:sp modelId="{74B42BE4-1BFF-4FE4-AF6C-7234DBB8114A}">
      <dsp:nvSpPr>
        <dsp:cNvPr id="0" name=""/>
        <dsp:cNvSpPr/>
      </dsp:nvSpPr>
      <dsp:spPr>
        <a:xfrm rot="5400000">
          <a:off x="3016871" y="3529234"/>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Allow your child to look at the Nursery tab on </a:t>
          </a:r>
          <a:r>
            <a:rPr lang="en-US" sz="1400" kern="1200"/>
            <a:t>our website</a:t>
          </a:r>
          <a:endParaRPr lang="en-GB" sz="1400" kern="1200" dirty="0"/>
        </a:p>
      </dsp:txBody>
      <dsp:txXfrm rot="-5400000">
        <a:off x="3414289" y="3709211"/>
        <a:ext cx="1186557" cy="1363860"/>
      </dsp:txXfrm>
    </dsp:sp>
    <dsp:sp modelId="{F1B43605-FD8F-4B34-A6F7-1FD64A6A61BF}">
      <dsp:nvSpPr>
        <dsp:cNvPr id="0" name=""/>
        <dsp:cNvSpPr/>
      </dsp:nvSpPr>
      <dsp:spPr>
        <a:xfrm>
          <a:off x="0" y="2075655"/>
          <a:ext cx="2211236" cy="1188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r" defTabSz="622300">
            <a:lnSpc>
              <a:spcPct val="90000"/>
            </a:lnSpc>
            <a:spcBef>
              <a:spcPct val="0"/>
            </a:spcBef>
            <a:spcAft>
              <a:spcPct val="35000"/>
            </a:spcAft>
            <a:buNone/>
          </a:pPr>
          <a:r>
            <a:rPr lang="en-US" sz="1400" kern="1200" dirty="0"/>
            <a:t>Send your child to school with the correct equipment </a:t>
          </a:r>
          <a:endParaRPr lang="en-GB" sz="1400" kern="1200" dirty="0"/>
        </a:p>
      </dsp:txBody>
      <dsp:txXfrm>
        <a:off x="0" y="2075655"/>
        <a:ext cx="2211236" cy="1188836"/>
      </dsp:txXfrm>
    </dsp:sp>
    <dsp:sp modelId="{C5E98406-451A-4896-8553-6BD0B7CF047A}">
      <dsp:nvSpPr>
        <dsp:cNvPr id="0" name=""/>
        <dsp:cNvSpPr/>
      </dsp:nvSpPr>
      <dsp:spPr>
        <a:xfrm rot="5400000">
          <a:off x="1155152" y="3529234"/>
          <a:ext cx="1981394" cy="1723813"/>
        </a:xfrm>
        <a:prstGeom prst="hexagon">
          <a:avLst>
            <a:gd name="adj" fmla="val 2500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kern="1200" dirty="0"/>
            <a:t>If in doubt, ask for advice</a:t>
          </a:r>
          <a:endParaRPr lang="en-GB" sz="2400" kern="1200" dirty="0"/>
        </a:p>
      </dsp:txBody>
      <dsp:txXfrm rot="-5400000">
        <a:off x="1552570" y="3709211"/>
        <a:ext cx="1186557" cy="1363860"/>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FFD7F-AA55-0E58-2FC9-80AD9E0220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4408D9F-BF60-DDFE-6908-1955FCD3D7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7BB70A-488F-51EA-53E1-D718257F587C}"/>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1F50796A-9577-D5D2-BC7A-F022D9183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0D30A3-8082-040B-4339-B227C90E2ED7}"/>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2748898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E69C6-CBE2-2074-79FB-13CEDC534D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6BF9B1-C469-6B1A-2E28-FC2BC1B08C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87EE78-B104-F26F-62FE-8F6EB4C8A0AD}"/>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B58C0D67-AFA4-DC0D-85CD-453709C8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C8DFD-E1DA-9686-E7A1-D4854C6191AF}"/>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1157051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74F59-49AA-DB64-DB5D-F7B27F8CB7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E47B97-D784-989E-795D-8DDB727866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AA55156-9FB5-5E5F-CCC2-922A49699F07}"/>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6F1F99B2-8911-BB44-9717-AF19B96164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B996A0-1889-BE2B-5ADD-205B114E726A}"/>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2793543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72058-C2DB-E729-9A13-E5EAE90D72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3E4222-A91E-66F8-F509-B7773F24AD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ACC3B86-E780-9F52-CFCD-8357BFAA22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5E13C78-CC67-7A9E-1675-B949BF62244E}"/>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6" name="Footer Placeholder 5">
            <a:extLst>
              <a:ext uri="{FF2B5EF4-FFF2-40B4-BE49-F238E27FC236}">
                <a16:creationId xmlns:a16="http://schemas.microsoft.com/office/drawing/2014/main" id="{023D3315-F5EF-1516-4CC3-2B1AE8EFEC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E2762A-C95E-4F5B-38C9-9B9079C34F84}"/>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844647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3A60D-28FA-9325-705F-D41341D350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61C5D7-1632-BA76-F154-4599E369DE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D94544-6066-2B45-0A92-4D02DA32BF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379805D-A606-9FD3-B285-F801E64E66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7E4350-FB71-B3E6-A1C8-419DA4490E2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B8035F-F249-7E75-89F4-8EB2478ACF40}"/>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8" name="Footer Placeholder 7">
            <a:extLst>
              <a:ext uri="{FF2B5EF4-FFF2-40B4-BE49-F238E27FC236}">
                <a16:creationId xmlns:a16="http://schemas.microsoft.com/office/drawing/2014/main" id="{BEF301FF-7F5F-4D5F-012A-7A2DCBE04B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1D2BCC-3AC9-033E-A2CA-95C0077BFDFC}"/>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662807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0C2A6-F9E3-02CD-B1DC-470B03C0E0C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0478707-C874-822A-83B3-E1103B516150}"/>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4" name="Footer Placeholder 3">
            <a:extLst>
              <a:ext uri="{FF2B5EF4-FFF2-40B4-BE49-F238E27FC236}">
                <a16:creationId xmlns:a16="http://schemas.microsoft.com/office/drawing/2014/main" id="{6437E3A2-E12B-FFC2-2AC7-939E4AF456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2ACD15-94A2-5349-3532-A8FAB9F44DCB}"/>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13208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DB2C82-0105-845A-7CF8-5EC4A5884382}"/>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3" name="Footer Placeholder 2">
            <a:extLst>
              <a:ext uri="{FF2B5EF4-FFF2-40B4-BE49-F238E27FC236}">
                <a16:creationId xmlns:a16="http://schemas.microsoft.com/office/drawing/2014/main" id="{DA31D185-B9A6-C332-B491-CDA14A4366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CDAA338-E70D-0362-226A-EE04970222DA}"/>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750193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57E14-0A19-0A7E-ACAC-BE9B5BC423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353F80-5768-D11F-1750-D306D60D2F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E39459-B05C-FB86-8E3C-8BB287D053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914B21-3928-5FCC-3628-A13E8C6D71AD}"/>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6" name="Footer Placeholder 5">
            <a:extLst>
              <a:ext uri="{FF2B5EF4-FFF2-40B4-BE49-F238E27FC236}">
                <a16:creationId xmlns:a16="http://schemas.microsoft.com/office/drawing/2014/main" id="{1E99DD85-E89B-E431-1CD8-1D6D5224F6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703CED-FB27-F347-3502-CF6A9077BA1C}"/>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290270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2EF-BB3C-AD71-6BB7-C67A7882B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534953-1D49-A3DE-0ED9-7986136547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BE1AC85-A93D-E2AF-E8C7-D15E442BE4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B2A27D-9922-E62C-4BB7-1A717364365F}"/>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6" name="Footer Placeholder 5">
            <a:extLst>
              <a:ext uri="{FF2B5EF4-FFF2-40B4-BE49-F238E27FC236}">
                <a16:creationId xmlns:a16="http://schemas.microsoft.com/office/drawing/2014/main" id="{4761D76A-C3F4-EA54-E885-AEA894DF48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753285-D76D-EAFC-9189-77160740729E}"/>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2016522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71B70-B37A-BCB8-7E1E-485B12B564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C4F875-11A7-E632-8D7F-7BBA0CBC77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6C51C0-97CD-964E-DDDD-E2CA85B89C8C}"/>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258B7BF5-567E-3B37-51B0-153BACEC9B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115201-032F-8A55-6839-455598CE3783}"/>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989744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D4C264-0A81-C6F4-2E36-53351D8CEA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11E09F-5532-77AD-9D80-67295A4827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94C761-371B-5279-D6B2-998FDFEE9BC7}"/>
              </a:ext>
            </a:extLst>
          </p:cNvPr>
          <p:cNvSpPr>
            <a:spLocks noGrp="1"/>
          </p:cNvSpPr>
          <p:nvPr>
            <p:ph type="dt" sz="half" idx="10"/>
          </p:nvPr>
        </p:nvSpPr>
        <p:spPr/>
        <p:txBody>
          <a:body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43C70940-9B06-0A33-EFF6-49C27A4F5E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9747D2-A506-D5CC-D6E0-6C2AA42775CD}"/>
              </a:ext>
            </a:extLst>
          </p:cNvPr>
          <p:cNvSpPr>
            <a:spLocks noGrp="1"/>
          </p:cNvSpPr>
          <p:nvPr>
            <p:ph type="sldNum" sz="quarter" idx="12"/>
          </p:nvPr>
        </p:nvSpPr>
        <p:spPr/>
        <p:txBody>
          <a:bodyPr/>
          <a:lstStyle/>
          <a:p>
            <a:fld id="{54110DDB-758F-4E4F-B946-5681C1320ECA}" type="slidenum">
              <a:rPr lang="en-GB" smtClean="0"/>
              <a:t>‹#›</a:t>
            </a:fld>
            <a:endParaRPr lang="en-GB"/>
          </a:p>
        </p:txBody>
      </p:sp>
    </p:spTree>
    <p:extLst>
      <p:ext uri="{BB962C8B-B14F-4D97-AF65-F5344CB8AC3E}">
        <p14:creationId xmlns:p14="http://schemas.microsoft.com/office/powerpoint/2010/main" val="394271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164036-A3A6-F103-DE90-EAACE14A6F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7D7D59-FDBA-AD02-F7B4-A4021D2677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C3A763-45FF-59D5-6504-829CBAA401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B71654A-D240-4F37-BCAE-30394CFFFF07}" type="datetimeFigureOut">
              <a:rPr lang="en-GB" smtClean="0"/>
              <a:t>11/09/2025</a:t>
            </a:fld>
            <a:endParaRPr lang="en-GB"/>
          </a:p>
        </p:txBody>
      </p:sp>
      <p:sp>
        <p:nvSpPr>
          <p:cNvPr id="5" name="Footer Placeholder 4">
            <a:extLst>
              <a:ext uri="{FF2B5EF4-FFF2-40B4-BE49-F238E27FC236}">
                <a16:creationId xmlns:a16="http://schemas.microsoft.com/office/drawing/2014/main" id="{E01FA900-32EC-0357-1D19-524DC05E00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57906B0-A61A-1115-BC62-1CEA614F91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4110DDB-758F-4E4F-B946-5681C1320ECA}" type="slidenum">
              <a:rPr lang="en-GB" smtClean="0"/>
              <a:t>‹#›</a:t>
            </a:fld>
            <a:endParaRPr lang="en-GB"/>
          </a:p>
        </p:txBody>
      </p:sp>
    </p:spTree>
    <p:extLst>
      <p:ext uri="{BB962C8B-B14F-4D97-AF65-F5344CB8AC3E}">
        <p14:creationId xmlns:p14="http://schemas.microsoft.com/office/powerpoint/2010/main" val="1621093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hyperlink" Target="mailto:info@greenfield,Oldham.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1.xml"/><Relationship Id="rId7" Type="http://schemas.openxmlformats.org/officeDocument/2006/relationships/image" Target="../media/image12.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30580-A5AD-2594-E8B1-82F3B2FA573B}"/>
              </a:ext>
            </a:extLst>
          </p:cNvPr>
          <p:cNvSpPr>
            <a:spLocks noGrp="1"/>
          </p:cNvSpPr>
          <p:nvPr>
            <p:ph type="ctrTitle"/>
          </p:nvPr>
        </p:nvSpPr>
        <p:spPr>
          <a:xfrm>
            <a:off x="890338" y="640080"/>
            <a:ext cx="3734014" cy="3566160"/>
          </a:xfrm>
        </p:spPr>
        <p:txBody>
          <a:bodyPr anchor="b">
            <a:normAutofit/>
          </a:bodyPr>
          <a:lstStyle/>
          <a:p>
            <a:pPr algn="l"/>
            <a:r>
              <a:rPr lang="en-US" sz="5400"/>
              <a:t>Greenfield Primary School Nursery</a:t>
            </a:r>
            <a:endParaRPr lang="en-GB" sz="5400"/>
          </a:p>
        </p:txBody>
      </p:sp>
      <p:sp>
        <p:nvSpPr>
          <p:cNvPr id="3" name="Subtitle 2">
            <a:extLst>
              <a:ext uri="{FF2B5EF4-FFF2-40B4-BE49-F238E27FC236}">
                <a16:creationId xmlns:a16="http://schemas.microsoft.com/office/drawing/2014/main" id="{3790D96E-7D7C-189B-C511-5ACF78529E51}"/>
              </a:ext>
            </a:extLst>
          </p:cNvPr>
          <p:cNvSpPr>
            <a:spLocks noGrp="1"/>
          </p:cNvSpPr>
          <p:nvPr>
            <p:ph type="subTitle" idx="1"/>
          </p:nvPr>
        </p:nvSpPr>
        <p:spPr>
          <a:xfrm>
            <a:off x="890339" y="4636008"/>
            <a:ext cx="3734014" cy="1572768"/>
          </a:xfrm>
        </p:spPr>
        <p:txBody>
          <a:bodyPr>
            <a:normAutofit/>
          </a:bodyPr>
          <a:lstStyle/>
          <a:p>
            <a:pPr algn="l"/>
            <a:r>
              <a:rPr lang="en-US"/>
              <a:t>Meet the teacher evening 2025</a:t>
            </a:r>
            <a:endParaRPr lang="en-GB"/>
          </a:p>
        </p:txBody>
      </p:sp>
      <p:sp>
        <p:nvSpPr>
          <p:cNvPr id="16"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A99B298-67AD-AC3B-34CA-A57E78B48468}"/>
              </a:ext>
            </a:extLst>
          </p:cNvPr>
          <p:cNvPicPr>
            <a:picLocks noChangeAspect="1"/>
          </p:cNvPicPr>
          <p:nvPr/>
        </p:nvPicPr>
        <p:blipFill>
          <a:blip r:embed="rId2" cstate="print">
            <a:extLst>
              <a:ext uri="{28A0092B-C50C-407E-A947-70E740481C1C}">
                <a14:useLocalDpi xmlns:a14="http://schemas.microsoft.com/office/drawing/2010/main" val="0"/>
              </a:ext>
            </a:extLst>
          </a:blip>
          <a:srcRect r="24773"/>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71470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5A520-4791-653D-C7E2-72A6EA2E796F}"/>
              </a:ext>
            </a:extLst>
          </p:cNvPr>
          <p:cNvSpPr>
            <a:spLocks noGrp="1"/>
          </p:cNvSpPr>
          <p:nvPr>
            <p:ph type="title"/>
          </p:nvPr>
        </p:nvSpPr>
        <p:spPr/>
        <p:txBody>
          <a:bodyPr/>
          <a:lstStyle/>
          <a:p>
            <a:r>
              <a:rPr lang="en-US" dirty="0"/>
              <a:t>Welcome!</a:t>
            </a:r>
            <a:endParaRPr lang="en-GB" dirty="0"/>
          </a:p>
        </p:txBody>
      </p:sp>
      <p:sp>
        <p:nvSpPr>
          <p:cNvPr id="3" name="Content Placeholder 2">
            <a:extLst>
              <a:ext uri="{FF2B5EF4-FFF2-40B4-BE49-F238E27FC236}">
                <a16:creationId xmlns:a16="http://schemas.microsoft.com/office/drawing/2014/main" id="{DE41B9D8-7D53-8DEE-5DC3-B313C3C45288}"/>
              </a:ext>
            </a:extLst>
          </p:cNvPr>
          <p:cNvSpPr>
            <a:spLocks noGrp="1"/>
          </p:cNvSpPr>
          <p:nvPr>
            <p:ph idx="1"/>
          </p:nvPr>
        </p:nvSpPr>
        <p:spPr/>
        <p:txBody>
          <a:bodyPr/>
          <a:lstStyle/>
          <a:p>
            <a:pPr marL="0" indent="0">
              <a:buNone/>
            </a:pPr>
            <a:r>
              <a:rPr lang="en-US" dirty="0"/>
              <a:t>Our staff team</a:t>
            </a:r>
          </a:p>
          <a:p>
            <a:pPr marL="0" indent="0">
              <a:buNone/>
            </a:pPr>
            <a:endParaRPr lang="en-US" dirty="0"/>
          </a:p>
          <a:p>
            <a:pPr marL="0" indent="0">
              <a:buNone/>
            </a:pPr>
            <a:endParaRPr lang="en-GB" dirty="0"/>
          </a:p>
        </p:txBody>
      </p:sp>
      <p:pic>
        <p:nvPicPr>
          <p:cNvPr id="4" name="Picture 2">
            <a:extLst>
              <a:ext uri="{FF2B5EF4-FFF2-40B4-BE49-F238E27FC236}">
                <a16:creationId xmlns:a16="http://schemas.microsoft.com/office/drawing/2014/main" id="{3F7ABD44-F5D3-5378-C753-79BABC278B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3229" y="2823327"/>
            <a:ext cx="1771689" cy="23717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52D9FCD-6F00-4E11-346B-BF29C95A40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1603" y="2980574"/>
            <a:ext cx="2085933" cy="21640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7B79667F-72EE-A0D4-A2F7-545118A7CF0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7926"/>
          <a:stretch/>
        </p:blipFill>
        <p:spPr bwMode="auto">
          <a:xfrm>
            <a:off x="7764221" y="2854995"/>
            <a:ext cx="1876742" cy="22896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a:extLst>
              <a:ext uri="{FF2B5EF4-FFF2-40B4-BE49-F238E27FC236}">
                <a16:creationId xmlns:a16="http://schemas.microsoft.com/office/drawing/2014/main" id="{62E696D1-D1D0-814E-B3BB-FA53B9E30C3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2346"/>
          <a:stretch/>
        </p:blipFill>
        <p:spPr bwMode="auto">
          <a:xfrm>
            <a:off x="9818645" y="2933009"/>
            <a:ext cx="1921383" cy="216408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2AD8F9E-F864-791C-DF35-FDC03C1AEEC7}"/>
              </a:ext>
            </a:extLst>
          </p:cNvPr>
          <p:cNvSpPr txBox="1"/>
          <p:nvPr/>
        </p:nvSpPr>
        <p:spPr>
          <a:xfrm>
            <a:off x="5211055" y="5277606"/>
            <a:ext cx="2021840" cy="923330"/>
          </a:xfrm>
          <a:prstGeom prst="rect">
            <a:avLst/>
          </a:prstGeom>
          <a:noFill/>
        </p:spPr>
        <p:txBody>
          <a:bodyPr wrap="square" rtlCol="0">
            <a:spAutoFit/>
          </a:bodyPr>
          <a:lstStyle/>
          <a:p>
            <a:r>
              <a:rPr lang="en-US" dirty="0"/>
              <a:t>Sarah</a:t>
            </a:r>
          </a:p>
          <a:p>
            <a:r>
              <a:rPr lang="en-US" dirty="0"/>
              <a:t>Deputy Manager</a:t>
            </a:r>
          </a:p>
          <a:p>
            <a:endParaRPr lang="en-GB" dirty="0"/>
          </a:p>
        </p:txBody>
      </p:sp>
      <p:sp>
        <p:nvSpPr>
          <p:cNvPr id="10" name="TextBox 9">
            <a:extLst>
              <a:ext uri="{FF2B5EF4-FFF2-40B4-BE49-F238E27FC236}">
                <a16:creationId xmlns:a16="http://schemas.microsoft.com/office/drawing/2014/main" id="{A6C77DEF-62D7-5407-1186-1D97AD285A32}"/>
              </a:ext>
            </a:extLst>
          </p:cNvPr>
          <p:cNvSpPr txBox="1"/>
          <p:nvPr/>
        </p:nvSpPr>
        <p:spPr>
          <a:xfrm>
            <a:off x="2808153" y="5292546"/>
            <a:ext cx="2021840" cy="1200329"/>
          </a:xfrm>
          <a:prstGeom prst="rect">
            <a:avLst/>
          </a:prstGeom>
          <a:noFill/>
        </p:spPr>
        <p:txBody>
          <a:bodyPr wrap="square" rtlCol="0">
            <a:spAutoFit/>
          </a:bodyPr>
          <a:lstStyle/>
          <a:p>
            <a:r>
              <a:rPr lang="en-US" dirty="0"/>
              <a:t>Rebecca</a:t>
            </a:r>
          </a:p>
          <a:p>
            <a:r>
              <a:rPr lang="en-US" dirty="0"/>
              <a:t>Class teacher</a:t>
            </a:r>
          </a:p>
          <a:p>
            <a:r>
              <a:rPr lang="en-US" dirty="0"/>
              <a:t>Nursery Manager</a:t>
            </a:r>
          </a:p>
          <a:p>
            <a:r>
              <a:rPr lang="en-US" dirty="0"/>
              <a:t>EYFS Lead</a:t>
            </a:r>
            <a:endParaRPr lang="en-GB" dirty="0"/>
          </a:p>
        </p:txBody>
      </p:sp>
      <p:sp>
        <p:nvSpPr>
          <p:cNvPr id="11" name="TextBox 10">
            <a:extLst>
              <a:ext uri="{FF2B5EF4-FFF2-40B4-BE49-F238E27FC236}">
                <a16:creationId xmlns:a16="http://schemas.microsoft.com/office/drawing/2014/main" id="{D1CA4F24-CBF6-B4ED-029E-BEFB0C18E3A6}"/>
              </a:ext>
            </a:extLst>
          </p:cNvPr>
          <p:cNvSpPr txBox="1"/>
          <p:nvPr/>
        </p:nvSpPr>
        <p:spPr>
          <a:xfrm>
            <a:off x="7619123" y="5243026"/>
            <a:ext cx="2021840" cy="646331"/>
          </a:xfrm>
          <a:prstGeom prst="rect">
            <a:avLst/>
          </a:prstGeom>
          <a:noFill/>
        </p:spPr>
        <p:txBody>
          <a:bodyPr wrap="square" rtlCol="0">
            <a:spAutoFit/>
          </a:bodyPr>
          <a:lstStyle/>
          <a:p>
            <a:r>
              <a:rPr lang="en-US" dirty="0"/>
              <a:t>Katie</a:t>
            </a:r>
          </a:p>
          <a:p>
            <a:r>
              <a:rPr lang="en-US" dirty="0"/>
              <a:t>Teaching Assistant</a:t>
            </a:r>
            <a:endParaRPr lang="en-GB" dirty="0"/>
          </a:p>
        </p:txBody>
      </p:sp>
      <p:sp>
        <p:nvSpPr>
          <p:cNvPr id="12" name="TextBox 11">
            <a:extLst>
              <a:ext uri="{FF2B5EF4-FFF2-40B4-BE49-F238E27FC236}">
                <a16:creationId xmlns:a16="http://schemas.microsoft.com/office/drawing/2014/main" id="{12CDC69F-0E7E-CBDB-5A40-0F8BD66A26B6}"/>
              </a:ext>
            </a:extLst>
          </p:cNvPr>
          <p:cNvSpPr txBox="1"/>
          <p:nvPr/>
        </p:nvSpPr>
        <p:spPr>
          <a:xfrm>
            <a:off x="9818645" y="5175558"/>
            <a:ext cx="2021840" cy="646331"/>
          </a:xfrm>
          <a:prstGeom prst="rect">
            <a:avLst/>
          </a:prstGeom>
          <a:noFill/>
        </p:spPr>
        <p:txBody>
          <a:bodyPr wrap="square" rtlCol="0">
            <a:spAutoFit/>
          </a:bodyPr>
          <a:lstStyle/>
          <a:p>
            <a:r>
              <a:rPr lang="en-US" dirty="0"/>
              <a:t>Charlotte</a:t>
            </a:r>
          </a:p>
          <a:p>
            <a:r>
              <a:rPr lang="en-US" dirty="0"/>
              <a:t>Teaching Assistant</a:t>
            </a:r>
            <a:endParaRPr lang="en-GB" dirty="0"/>
          </a:p>
        </p:txBody>
      </p:sp>
      <p:sp>
        <p:nvSpPr>
          <p:cNvPr id="14" name="TextBox 13">
            <a:extLst>
              <a:ext uri="{FF2B5EF4-FFF2-40B4-BE49-F238E27FC236}">
                <a16:creationId xmlns:a16="http://schemas.microsoft.com/office/drawing/2014/main" id="{A1B49718-2931-45E9-3FEE-34B96DB1B977}"/>
              </a:ext>
            </a:extLst>
          </p:cNvPr>
          <p:cNvSpPr txBox="1"/>
          <p:nvPr/>
        </p:nvSpPr>
        <p:spPr>
          <a:xfrm>
            <a:off x="8702592" y="5956826"/>
            <a:ext cx="3057055" cy="646331"/>
          </a:xfrm>
          <a:prstGeom prst="rect">
            <a:avLst/>
          </a:prstGeom>
          <a:noFill/>
        </p:spPr>
        <p:txBody>
          <a:bodyPr wrap="square" rtlCol="0">
            <a:spAutoFit/>
          </a:bodyPr>
          <a:lstStyle/>
          <a:p>
            <a:r>
              <a:rPr lang="en-US" dirty="0"/>
              <a:t>First names are fine in Nursery!</a:t>
            </a:r>
            <a:endParaRPr lang="en-GB" dirty="0"/>
          </a:p>
        </p:txBody>
      </p:sp>
      <p:sp>
        <p:nvSpPr>
          <p:cNvPr id="15" name="TextBox 14">
            <a:extLst>
              <a:ext uri="{FF2B5EF4-FFF2-40B4-BE49-F238E27FC236}">
                <a16:creationId xmlns:a16="http://schemas.microsoft.com/office/drawing/2014/main" id="{70323F1C-E360-E4A4-BC62-713ACDED77EE}"/>
              </a:ext>
            </a:extLst>
          </p:cNvPr>
          <p:cNvSpPr txBox="1"/>
          <p:nvPr/>
        </p:nvSpPr>
        <p:spPr>
          <a:xfrm>
            <a:off x="838199" y="5432156"/>
            <a:ext cx="1712837" cy="646331"/>
          </a:xfrm>
          <a:prstGeom prst="rect">
            <a:avLst/>
          </a:prstGeom>
          <a:noFill/>
        </p:spPr>
        <p:txBody>
          <a:bodyPr wrap="square" rtlCol="0">
            <a:spAutoFit/>
          </a:bodyPr>
          <a:lstStyle/>
          <a:p>
            <a:r>
              <a:rPr lang="en-US" dirty="0" err="1"/>
              <a:t>Mr</a:t>
            </a:r>
            <a:r>
              <a:rPr lang="en-US" dirty="0"/>
              <a:t> </a:t>
            </a:r>
            <a:r>
              <a:rPr lang="en-US" dirty="0" err="1"/>
              <a:t>Storey</a:t>
            </a:r>
            <a:endParaRPr lang="en-US" dirty="0"/>
          </a:p>
          <a:p>
            <a:r>
              <a:rPr lang="en-US" dirty="0"/>
              <a:t>Head teacher</a:t>
            </a:r>
            <a:endParaRPr lang="en-GB" dirty="0"/>
          </a:p>
        </p:txBody>
      </p:sp>
      <p:pic>
        <p:nvPicPr>
          <p:cNvPr id="17" name="Picture 16">
            <a:extLst>
              <a:ext uri="{FF2B5EF4-FFF2-40B4-BE49-F238E27FC236}">
                <a16:creationId xmlns:a16="http://schemas.microsoft.com/office/drawing/2014/main" id="{C46A6B46-CEE9-3EBB-83E9-3636C1791399}"/>
              </a:ext>
            </a:extLst>
          </p:cNvPr>
          <p:cNvPicPr>
            <a:picLocks noChangeAspect="1"/>
          </p:cNvPicPr>
          <p:nvPr/>
        </p:nvPicPr>
        <p:blipFill>
          <a:blip r:embed="rId6"/>
          <a:stretch>
            <a:fillRect/>
          </a:stretch>
        </p:blipFill>
        <p:spPr>
          <a:xfrm>
            <a:off x="921902" y="2621068"/>
            <a:ext cx="1712837" cy="2554490"/>
          </a:xfrm>
          <a:prstGeom prst="rect">
            <a:avLst/>
          </a:prstGeom>
        </p:spPr>
      </p:pic>
      <p:sp>
        <p:nvSpPr>
          <p:cNvPr id="18" name="TextBox 17">
            <a:extLst>
              <a:ext uri="{FF2B5EF4-FFF2-40B4-BE49-F238E27FC236}">
                <a16:creationId xmlns:a16="http://schemas.microsoft.com/office/drawing/2014/main" id="{73ADC34F-167A-4FD4-723C-F6A5078A4A05}"/>
              </a:ext>
            </a:extLst>
          </p:cNvPr>
          <p:cNvSpPr txBox="1"/>
          <p:nvPr/>
        </p:nvSpPr>
        <p:spPr>
          <a:xfrm>
            <a:off x="4247718" y="501687"/>
            <a:ext cx="7106082" cy="1631216"/>
          </a:xfrm>
          <a:prstGeom prst="rect">
            <a:avLst/>
          </a:prstGeom>
          <a:noFill/>
        </p:spPr>
        <p:txBody>
          <a:bodyPr wrap="square" rtlCol="0">
            <a:spAutoFit/>
          </a:bodyPr>
          <a:lstStyle/>
          <a:p>
            <a:r>
              <a:rPr lang="en-US" sz="2000" dirty="0"/>
              <a:t>It takes a wonderful team to create and maintain our wonderful setting. We center our curriculum around the children, reflect deeply, listen carefully, laugh loudly and model loving respectful relationships continually. Play is our ‘bread and butter’ and no two days are the same.</a:t>
            </a:r>
            <a:endParaRPr lang="en-GB" sz="2000" dirty="0"/>
          </a:p>
        </p:txBody>
      </p:sp>
    </p:spTree>
    <p:extLst>
      <p:ext uri="{BB962C8B-B14F-4D97-AF65-F5344CB8AC3E}">
        <p14:creationId xmlns:p14="http://schemas.microsoft.com/office/powerpoint/2010/main" val="3517689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39069C-6936-560A-99D1-8E6EBD4A72C6}"/>
              </a:ext>
            </a:extLst>
          </p:cNvPr>
          <p:cNvSpPr>
            <a:spLocks noGrp="1"/>
          </p:cNvSpPr>
          <p:nvPr>
            <p:ph type="title"/>
          </p:nvPr>
        </p:nvSpPr>
        <p:spPr>
          <a:xfrm>
            <a:off x="686834" y="1153572"/>
            <a:ext cx="3200400" cy="4461163"/>
          </a:xfrm>
        </p:spPr>
        <p:txBody>
          <a:bodyPr>
            <a:normAutofit/>
          </a:bodyPr>
          <a:lstStyle/>
          <a:p>
            <a:r>
              <a:rPr lang="en-US">
                <a:solidFill>
                  <a:srgbClr val="FFFFFF"/>
                </a:solidFill>
              </a:rPr>
              <a:t>Funding and hours</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B54BC66-7FBB-8277-F4B2-3026A31596B2}"/>
              </a:ext>
            </a:extLst>
          </p:cNvPr>
          <p:cNvSpPr>
            <a:spLocks noGrp="1"/>
          </p:cNvSpPr>
          <p:nvPr>
            <p:ph idx="1"/>
          </p:nvPr>
        </p:nvSpPr>
        <p:spPr>
          <a:xfrm>
            <a:off x="4447308" y="591344"/>
            <a:ext cx="6906491" cy="5585619"/>
          </a:xfrm>
        </p:spPr>
        <p:txBody>
          <a:bodyPr anchor="ctr">
            <a:normAutofit/>
          </a:bodyPr>
          <a:lstStyle/>
          <a:p>
            <a:r>
              <a:rPr lang="en-US" sz="2200"/>
              <a:t>Please make sure your child’s funding form is completed as fully as you can each term.</a:t>
            </a:r>
          </a:p>
          <a:p>
            <a:r>
              <a:rPr lang="en-US" sz="2200"/>
              <a:t>If you are eligible for 30 hours funding you must write your 10 digit eligibility code onto this form. This is what we use to claim funding from the government each term.</a:t>
            </a:r>
          </a:p>
          <a:p>
            <a:r>
              <a:rPr lang="en-US" sz="2200"/>
              <a:t>30 hours must be reconfirmed online every 3 months.</a:t>
            </a:r>
          </a:p>
          <a:p>
            <a:r>
              <a:rPr lang="en-US" sz="2200"/>
              <a:t>If you have additional fees to pay because your child attends more hours than they are eligible for, you can pay through our Parent Pay app, or on Tax Free Childcare. If you pay using vouchers please send an email through to school </a:t>
            </a:r>
            <a:r>
              <a:rPr lang="en-US" sz="2200" err="1">
                <a:hlinkClick r:id="rId2"/>
              </a:rPr>
              <a:t>info@greenfield,Oldham.sch.uk</a:t>
            </a:r>
            <a:endParaRPr lang="en-US" sz="2200"/>
          </a:p>
          <a:p>
            <a:pPr marL="0" indent="0">
              <a:buNone/>
            </a:pPr>
            <a:r>
              <a:rPr lang="en-GB" sz="2200"/>
              <a:t>Name of parent on voucher system date and amount paid</a:t>
            </a:r>
          </a:p>
        </p:txBody>
      </p:sp>
    </p:spTree>
    <p:extLst>
      <p:ext uri="{BB962C8B-B14F-4D97-AF65-F5344CB8AC3E}">
        <p14:creationId xmlns:p14="http://schemas.microsoft.com/office/powerpoint/2010/main" val="1386995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12E73E-EF0E-9987-E3FA-C4F8EBF084CC}"/>
              </a:ext>
            </a:extLst>
          </p:cNvPr>
          <p:cNvSpPr>
            <a:spLocks noGrp="1"/>
          </p:cNvSpPr>
          <p:nvPr>
            <p:ph type="title"/>
          </p:nvPr>
        </p:nvSpPr>
        <p:spPr>
          <a:xfrm>
            <a:off x="1171074" y="1396686"/>
            <a:ext cx="3240506" cy="4064628"/>
          </a:xfrm>
        </p:spPr>
        <p:txBody>
          <a:bodyPr>
            <a:normAutofit/>
          </a:bodyPr>
          <a:lstStyle/>
          <a:p>
            <a:r>
              <a:rPr lang="en-US">
                <a:solidFill>
                  <a:srgbClr val="FFFFFF"/>
                </a:solidFill>
              </a:rPr>
              <a:t>Increasing hours</a:t>
            </a: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0F09BE1-0175-9C0A-26DC-998E0CB6CC53}"/>
              </a:ext>
            </a:extLst>
          </p:cNvPr>
          <p:cNvSpPr>
            <a:spLocks noGrp="1"/>
          </p:cNvSpPr>
          <p:nvPr>
            <p:ph idx="1"/>
          </p:nvPr>
        </p:nvSpPr>
        <p:spPr>
          <a:xfrm>
            <a:off x="5370153" y="1526033"/>
            <a:ext cx="5536397" cy="3935281"/>
          </a:xfrm>
        </p:spPr>
        <p:txBody>
          <a:bodyPr>
            <a:normAutofit/>
          </a:bodyPr>
          <a:lstStyle/>
          <a:p>
            <a:r>
              <a:rPr lang="en-US" sz="2000"/>
              <a:t>We are so pleased with how well the children are settling.</a:t>
            </a:r>
          </a:p>
          <a:p>
            <a:r>
              <a:rPr lang="en-US" sz="2000"/>
              <a:t>If you wish to increase your child’s hours please have a chat with Rebecca. Funded places and hours can only be amended termly.</a:t>
            </a:r>
          </a:p>
          <a:p>
            <a:r>
              <a:rPr lang="en-US" sz="2000"/>
              <a:t>If you wish to increase your child’s hours from January 2026, please also ask about the options for this as we are already full on some days. If we still have availability after October half term we will be offering any available sessions out to children on our waiting list.</a:t>
            </a:r>
            <a:endParaRPr lang="en-GB" sz="2000"/>
          </a:p>
        </p:txBody>
      </p:sp>
    </p:spTree>
    <p:extLst>
      <p:ext uri="{BB962C8B-B14F-4D97-AF65-F5344CB8AC3E}">
        <p14:creationId xmlns:p14="http://schemas.microsoft.com/office/powerpoint/2010/main" val="1596824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B23205-E3C6-B326-6AA5-2836D854D5FD}"/>
              </a:ext>
            </a:extLst>
          </p:cNvPr>
          <p:cNvSpPr>
            <a:spLocks noGrp="1"/>
          </p:cNvSpPr>
          <p:nvPr>
            <p:ph type="title"/>
          </p:nvPr>
        </p:nvSpPr>
        <p:spPr>
          <a:xfrm>
            <a:off x="804672" y="802955"/>
            <a:ext cx="4977976" cy="1454051"/>
          </a:xfrm>
        </p:spPr>
        <p:txBody>
          <a:bodyPr>
            <a:normAutofit/>
          </a:bodyPr>
          <a:lstStyle/>
          <a:p>
            <a:r>
              <a:rPr lang="en-US" sz="3600">
                <a:solidFill>
                  <a:schemeClr val="tx2"/>
                </a:solidFill>
              </a:rPr>
              <a:t>Busy Bee</a:t>
            </a:r>
            <a:endParaRPr lang="en-GB" sz="3600">
              <a:solidFill>
                <a:schemeClr val="tx2"/>
              </a:solidFill>
            </a:endParaRPr>
          </a:p>
        </p:txBody>
      </p:sp>
      <p:sp>
        <p:nvSpPr>
          <p:cNvPr id="3" name="Content Placeholder 2">
            <a:extLst>
              <a:ext uri="{FF2B5EF4-FFF2-40B4-BE49-F238E27FC236}">
                <a16:creationId xmlns:a16="http://schemas.microsoft.com/office/drawing/2014/main" id="{4D423570-9973-68EE-DA4D-44002C1A5E95}"/>
              </a:ext>
            </a:extLst>
          </p:cNvPr>
          <p:cNvSpPr>
            <a:spLocks noGrp="1"/>
          </p:cNvSpPr>
          <p:nvPr>
            <p:ph idx="1"/>
          </p:nvPr>
        </p:nvSpPr>
        <p:spPr>
          <a:xfrm>
            <a:off x="804672" y="2421682"/>
            <a:ext cx="4977578" cy="3639289"/>
          </a:xfrm>
        </p:spPr>
        <p:txBody>
          <a:bodyPr anchor="ctr">
            <a:normAutofit/>
          </a:bodyPr>
          <a:lstStyle/>
          <a:p>
            <a:pPr marL="0" indent="0">
              <a:buNone/>
            </a:pPr>
            <a:r>
              <a:rPr lang="en-US" sz="1800">
                <a:solidFill>
                  <a:schemeClr val="tx2"/>
                </a:solidFill>
              </a:rPr>
              <a:t>Our class toy this year is Busy Bee. We will use Busy Bee in our group times. One child will then take Busy Bee home each week. Please return Busy Bee to school the following week with the book. </a:t>
            </a:r>
          </a:p>
          <a:p>
            <a:pPr marL="0" indent="0">
              <a:buNone/>
            </a:pPr>
            <a:r>
              <a:rPr lang="en-US" sz="1800">
                <a:solidFill>
                  <a:schemeClr val="tx2"/>
                </a:solidFill>
              </a:rPr>
              <a:t>Please note, photos are optional.</a:t>
            </a:r>
          </a:p>
          <a:p>
            <a:pPr marL="0" indent="0">
              <a:buNone/>
            </a:pPr>
            <a:r>
              <a:rPr lang="en-US" sz="1800">
                <a:solidFill>
                  <a:schemeClr val="tx2"/>
                </a:solidFill>
              </a:rPr>
              <a:t>We will share what you write about your child’s weekend with Busy Bee in group time.</a:t>
            </a:r>
          </a:p>
        </p:txBody>
      </p:sp>
      <p:grpSp>
        <p:nvGrpSpPr>
          <p:cNvPr id="25" name="Group 2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6" name="Freeform: Shape 2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Graphic 17" descr="Bee">
            <a:extLst>
              <a:ext uri="{FF2B5EF4-FFF2-40B4-BE49-F238E27FC236}">
                <a16:creationId xmlns:a16="http://schemas.microsoft.com/office/drawing/2014/main" id="{C72CFD50-B8A3-8FAD-776F-D6F9496E5D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444134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16BC97-292A-0069-7A84-9A003BE76909}"/>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kern="1200">
                <a:solidFill>
                  <a:schemeClr val="tx1"/>
                </a:solidFill>
                <a:latin typeface="+mj-lt"/>
                <a:ea typeface="+mj-ea"/>
                <a:cs typeface="+mj-cs"/>
              </a:rPr>
              <a:t>Timetable</a:t>
            </a:r>
          </a:p>
        </p:txBody>
      </p:sp>
      <p:sp>
        <p:nvSpPr>
          <p:cNvPr id="17"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7906DB8D-9FF4-C80F-CA57-DC4B4EA57EB0}"/>
              </a:ext>
            </a:extLst>
          </p:cNvPr>
          <p:cNvGraphicFramePr>
            <a:graphicFrameLocks noGrp="1"/>
          </p:cNvGraphicFramePr>
          <p:nvPr>
            <p:ph idx="1"/>
            <p:extLst>
              <p:ext uri="{D42A27DB-BD31-4B8C-83A1-F6EECF244321}">
                <p14:modId xmlns:p14="http://schemas.microsoft.com/office/powerpoint/2010/main" val="2054472963"/>
              </p:ext>
            </p:extLst>
          </p:nvPr>
        </p:nvGraphicFramePr>
        <p:xfrm>
          <a:off x="680587" y="2633472"/>
          <a:ext cx="10827780" cy="3586362"/>
        </p:xfrm>
        <a:graphic>
          <a:graphicData uri="http://schemas.openxmlformats.org/drawingml/2006/table">
            <a:tbl>
              <a:tblPr firstRow="1" firstCol="1" bandRow="1"/>
              <a:tblGrid>
                <a:gridCol w="1072145">
                  <a:extLst>
                    <a:ext uri="{9D8B030D-6E8A-4147-A177-3AD203B41FA5}">
                      <a16:colId xmlns:a16="http://schemas.microsoft.com/office/drawing/2014/main" val="1786534910"/>
                    </a:ext>
                  </a:extLst>
                </a:gridCol>
                <a:gridCol w="1951127">
                  <a:extLst>
                    <a:ext uri="{9D8B030D-6E8A-4147-A177-3AD203B41FA5}">
                      <a16:colId xmlns:a16="http://schemas.microsoft.com/office/drawing/2014/main" val="1090311443"/>
                    </a:ext>
                  </a:extLst>
                </a:gridCol>
                <a:gridCol w="1951127">
                  <a:extLst>
                    <a:ext uri="{9D8B030D-6E8A-4147-A177-3AD203B41FA5}">
                      <a16:colId xmlns:a16="http://schemas.microsoft.com/office/drawing/2014/main" val="1404275010"/>
                    </a:ext>
                  </a:extLst>
                </a:gridCol>
                <a:gridCol w="1951127">
                  <a:extLst>
                    <a:ext uri="{9D8B030D-6E8A-4147-A177-3AD203B41FA5}">
                      <a16:colId xmlns:a16="http://schemas.microsoft.com/office/drawing/2014/main" val="782220970"/>
                    </a:ext>
                  </a:extLst>
                </a:gridCol>
                <a:gridCol w="1951127">
                  <a:extLst>
                    <a:ext uri="{9D8B030D-6E8A-4147-A177-3AD203B41FA5}">
                      <a16:colId xmlns:a16="http://schemas.microsoft.com/office/drawing/2014/main" val="2609366001"/>
                    </a:ext>
                  </a:extLst>
                </a:gridCol>
                <a:gridCol w="1951127">
                  <a:extLst>
                    <a:ext uri="{9D8B030D-6E8A-4147-A177-3AD203B41FA5}">
                      <a16:colId xmlns:a16="http://schemas.microsoft.com/office/drawing/2014/main" val="3470746996"/>
                    </a:ext>
                  </a:extLst>
                </a:gridCol>
              </a:tblGrid>
              <a:tr h="186270">
                <a:tc>
                  <a:txBody>
                    <a:bodyPr/>
                    <a:lstStyle/>
                    <a:p>
                      <a:pPr algn="l"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 </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Monday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Tuesday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Wednesday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Thursday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Friday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9492734"/>
                  </a:ext>
                </a:extLst>
              </a:tr>
              <a:tr h="333746">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8:30am-9:00am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self-registration &amp; name writing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self-registration &amp; name writing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self-registration &amp; name writing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self-registration &amp; name writing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self-registration &amp; name writing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0015340"/>
                  </a:ext>
                </a:extLst>
              </a:tr>
              <a:tr h="440614">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9:10am-9:30am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PE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94241956"/>
                  </a:ext>
                </a:extLst>
              </a:tr>
              <a:tr h="440614">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9:30am-10:10am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  including phonics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 </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 </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 </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including phonics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 </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including phonics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10282505"/>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10:20am- 10:50</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5093713"/>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10:50am- 11:15am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story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story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story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story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story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7372107"/>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11:20am-12:20pm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Lunch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Lunch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Lunch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Lunch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Lunch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78681599"/>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12:30pm-1:15pm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24666852"/>
                  </a:ext>
                </a:extLst>
              </a:tr>
              <a:tr h="440614">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1:15-1:35pm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Dance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Spanish</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Group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6448164"/>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1:45pm – 2:15pm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Assembly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Outdoor learning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56458435"/>
                  </a:ext>
                </a:extLst>
              </a:tr>
              <a:tr h="440614">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2:15pm-2:35pm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including phonics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including phonics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Free play and adult led activities</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Celebration Assembly</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21543035"/>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2:40pm-3:00pm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Snack time and singing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Snack time and singing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Snack time and singing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Snack time and singing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92D050"/>
                          </a:solidFill>
                          <a:effectLst/>
                          <a:latin typeface="Comic Sans MS" panose="030F0702030302020204" pitchFamily="66" charset="0"/>
                          <a:ea typeface="Calibri" panose="020F0502020204030204" pitchFamily="34" charset="0"/>
                          <a:cs typeface="Times New Roman" panose="02020603050405020304" pitchFamily="18" charset="0"/>
                        </a:rPr>
                        <a:t>Snack time and singing</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56937423"/>
                  </a:ext>
                </a:extLst>
              </a:tr>
              <a:tr h="186270">
                <a:tc>
                  <a:txBody>
                    <a:bodyPr/>
                    <a:lstStyle/>
                    <a:p>
                      <a:pPr algn="ctr" fontAlgn="t">
                        <a:lnSpc>
                          <a:spcPct val="115000"/>
                        </a:lnSpc>
                        <a:spcAft>
                          <a:spcPts val="1000"/>
                        </a:spcAft>
                        <a:buNone/>
                      </a:pPr>
                      <a:r>
                        <a:rPr lang="en-GB" sz="800" b="0" i="0" u="none" strike="noStrike">
                          <a:effectLst/>
                          <a:latin typeface="Comic Sans MS" panose="030F0702030302020204" pitchFamily="66" charset="0"/>
                          <a:ea typeface="Calibri" panose="020F0502020204030204" pitchFamily="34" charset="0"/>
                          <a:cs typeface="Times New Roman" panose="02020603050405020304" pitchFamily="18" charset="0"/>
                        </a:rPr>
                        <a:t>3:00pm – 3:30pm</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Doors open for home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Doors open for home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Doors open for home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Doors open for home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1000"/>
                        </a:spcAft>
                        <a:buNone/>
                      </a:pPr>
                      <a:r>
                        <a:rPr lang="en-GB" sz="8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Doors open for home time</a:t>
                      </a:r>
                      <a:endParaRPr lang="en-GB" sz="1500" b="0" i="0" u="none" strike="noStrike">
                        <a:effectLst/>
                        <a:latin typeface="Arial" panose="020B0604020202020204" pitchFamily="34" charset="0"/>
                      </a:endParaRPr>
                    </a:p>
                  </a:txBody>
                  <a:tcPr marL="57708" marR="57708" marT="801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9206617"/>
                  </a:ext>
                </a:extLst>
              </a:tr>
            </a:tbl>
          </a:graphicData>
        </a:graphic>
      </p:graphicFrame>
      <p:pic>
        <p:nvPicPr>
          <p:cNvPr id="6" name="Picture 5">
            <a:extLst>
              <a:ext uri="{FF2B5EF4-FFF2-40B4-BE49-F238E27FC236}">
                <a16:creationId xmlns:a16="http://schemas.microsoft.com/office/drawing/2014/main" id="{BD792585-A8BF-BBD4-13EA-074D821D1FF6}"/>
              </a:ext>
            </a:extLst>
          </p:cNvPr>
          <p:cNvPicPr>
            <a:picLocks noChangeAspect="1"/>
          </p:cNvPicPr>
          <p:nvPr/>
        </p:nvPicPr>
        <p:blipFill>
          <a:blip r:embed="rId2"/>
          <a:stretch>
            <a:fillRect/>
          </a:stretch>
        </p:blipFill>
        <p:spPr>
          <a:xfrm>
            <a:off x="9018583" y="299700"/>
            <a:ext cx="2093677" cy="2098872"/>
          </a:xfrm>
          <a:prstGeom prst="rect">
            <a:avLst/>
          </a:prstGeom>
        </p:spPr>
      </p:pic>
    </p:spTree>
    <p:extLst>
      <p:ext uri="{BB962C8B-B14F-4D97-AF65-F5344CB8AC3E}">
        <p14:creationId xmlns:p14="http://schemas.microsoft.com/office/powerpoint/2010/main" val="4174045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B02E57-CD47-C5E6-F3F5-64A4F107AA00}"/>
              </a:ext>
            </a:extLst>
          </p:cNvPr>
          <p:cNvSpPr>
            <a:spLocks noGrp="1"/>
          </p:cNvSpPr>
          <p:nvPr>
            <p:ph type="title"/>
          </p:nvPr>
        </p:nvSpPr>
        <p:spPr>
          <a:xfrm>
            <a:off x="1171074" y="1396686"/>
            <a:ext cx="3240506" cy="4064628"/>
          </a:xfrm>
        </p:spPr>
        <p:txBody>
          <a:bodyPr>
            <a:normAutofit/>
          </a:bodyPr>
          <a:lstStyle/>
          <a:p>
            <a:r>
              <a:rPr lang="en-US">
                <a:solidFill>
                  <a:srgbClr val="FFFFFF"/>
                </a:solidFill>
              </a:rPr>
              <a:t>Tapestry</a:t>
            </a: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5E07020-D900-BF97-555B-7101F5921EF8}"/>
              </a:ext>
            </a:extLst>
          </p:cNvPr>
          <p:cNvSpPr>
            <a:spLocks noGrp="1"/>
          </p:cNvSpPr>
          <p:nvPr>
            <p:ph idx="1"/>
          </p:nvPr>
        </p:nvSpPr>
        <p:spPr>
          <a:xfrm>
            <a:off x="5370153" y="1526033"/>
            <a:ext cx="6453985" cy="5032422"/>
          </a:xfrm>
        </p:spPr>
        <p:txBody>
          <a:bodyPr>
            <a:normAutofit lnSpcReduction="10000"/>
          </a:bodyPr>
          <a:lstStyle/>
          <a:p>
            <a:r>
              <a:rPr lang="en-US" dirty="0"/>
              <a:t>Tapestry is our Online Learning Journal App.</a:t>
            </a:r>
          </a:p>
          <a:p>
            <a:r>
              <a:rPr lang="en-US" dirty="0"/>
              <a:t>We have now set the children accounts up on Tapestry and staff have begun contributing towards these with observations. </a:t>
            </a:r>
          </a:p>
          <a:p>
            <a:r>
              <a:rPr lang="en-US" dirty="0"/>
              <a:t>Parent accounts should be up and running in the coming weeks once we have settled the children in,</a:t>
            </a:r>
          </a:p>
          <a:p>
            <a:r>
              <a:rPr lang="en-US" dirty="0"/>
              <a:t>Please can we encourage parents to access their account regularly. We love to read your comments and observations from home.</a:t>
            </a:r>
            <a:endParaRPr lang="en-GB" dirty="0"/>
          </a:p>
        </p:txBody>
      </p:sp>
    </p:spTree>
    <p:extLst>
      <p:ext uri="{BB962C8B-B14F-4D97-AF65-F5344CB8AC3E}">
        <p14:creationId xmlns:p14="http://schemas.microsoft.com/office/powerpoint/2010/main" val="1373541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58E4AE9-8D26-259F-B01E-1E5359B12066}"/>
              </a:ext>
            </a:extLst>
          </p:cNvPr>
          <p:cNvSpPr>
            <a:spLocks noGrp="1"/>
          </p:cNvSpPr>
          <p:nvPr>
            <p:ph type="title"/>
          </p:nvPr>
        </p:nvSpPr>
        <p:spPr>
          <a:xfrm>
            <a:off x="773408" y="992094"/>
            <a:ext cx="3616913" cy="2795160"/>
          </a:xfrm>
        </p:spPr>
        <p:txBody>
          <a:bodyPr vert="horz" lIns="91440" tIns="45720" rIns="91440" bIns="45720" rtlCol="0" anchor="b">
            <a:normAutofit/>
          </a:bodyPr>
          <a:lstStyle/>
          <a:p>
            <a:pPr algn="ctr"/>
            <a:r>
              <a:rPr lang="en-US" kern="1200">
                <a:solidFill>
                  <a:schemeClr val="tx1"/>
                </a:solidFill>
                <a:latin typeface="+mj-lt"/>
                <a:ea typeface="+mj-ea"/>
                <a:cs typeface="+mj-cs"/>
              </a:rPr>
              <a:t>Themes</a:t>
            </a:r>
          </a:p>
        </p:txBody>
      </p:sp>
      <p:pic>
        <p:nvPicPr>
          <p:cNvPr id="5" name="Picture 4">
            <a:extLst>
              <a:ext uri="{FF2B5EF4-FFF2-40B4-BE49-F238E27FC236}">
                <a16:creationId xmlns:a16="http://schemas.microsoft.com/office/drawing/2014/main" id="{0CB076EC-6280-6639-DF6E-67F73613FE1E}"/>
              </a:ext>
            </a:extLst>
          </p:cNvPr>
          <p:cNvPicPr>
            <a:picLocks noChangeAspect="1"/>
          </p:cNvPicPr>
          <p:nvPr/>
        </p:nvPicPr>
        <p:blipFill>
          <a:blip r:embed="rId2"/>
          <a:stretch>
            <a:fillRect/>
          </a:stretch>
        </p:blipFill>
        <p:spPr>
          <a:xfrm>
            <a:off x="6418063" y="578738"/>
            <a:ext cx="4664025" cy="5670549"/>
          </a:xfrm>
          <a:prstGeom prst="rect">
            <a:avLst/>
          </a:prstGeom>
        </p:spPr>
      </p:pic>
    </p:spTree>
    <p:extLst>
      <p:ext uri="{BB962C8B-B14F-4D97-AF65-F5344CB8AC3E}">
        <p14:creationId xmlns:p14="http://schemas.microsoft.com/office/powerpoint/2010/main" val="894234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card&#10;&#10;AI-generated content may be incorrect.">
            <a:extLst>
              <a:ext uri="{FF2B5EF4-FFF2-40B4-BE49-F238E27FC236}">
                <a16:creationId xmlns:a16="http://schemas.microsoft.com/office/drawing/2014/main" id="{42DC3528-0BAE-ECA8-3D75-D75EC1FFEBD3}"/>
              </a:ext>
            </a:extLst>
          </p:cNvPr>
          <p:cNvPicPr>
            <a:picLocks noChangeAspect="1"/>
          </p:cNvPicPr>
          <p:nvPr/>
        </p:nvPicPr>
        <p:blipFill>
          <a:blip r:embed="rId2">
            <a:extLst>
              <a:ext uri="{28A0092B-C50C-407E-A947-70E740481C1C}">
                <a14:useLocalDpi xmlns:a14="http://schemas.microsoft.com/office/drawing/2010/main" val="0"/>
              </a:ext>
            </a:extLst>
          </a:blip>
          <a:srcRect l="9131" t="4905" r="8519" b="9425"/>
          <a:stretch>
            <a:fillRect/>
          </a:stretch>
        </p:blipFill>
        <p:spPr>
          <a:xfrm>
            <a:off x="3378661" y="288485"/>
            <a:ext cx="4814449" cy="6678064"/>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522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BB33B-BDE5-FB2A-1A11-EE6673C8702B}"/>
              </a:ext>
            </a:extLst>
          </p:cNvPr>
          <p:cNvSpPr>
            <a:spLocks noGrp="1"/>
          </p:cNvSpPr>
          <p:nvPr>
            <p:ph type="title"/>
          </p:nvPr>
        </p:nvSpPr>
        <p:spPr>
          <a:xfrm>
            <a:off x="354724" y="298623"/>
            <a:ext cx="10515600" cy="1325563"/>
          </a:xfrm>
        </p:spPr>
        <p:txBody>
          <a:bodyPr/>
          <a:lstStyle/>
          <a:p>
            <a:r>
              <a:rPr lang="en-US" dirty="0"/>
              <a:t>How can I help at home?</a:t>
            </a:r>
            <a:endParaRPr lang="en-GB" dirty="0"/>
          </a:p>
        </p:txBody>
      </p:sp>
      <p:graphicFrame>
        <p:nvGraphicFramePr>
          <p:cNvPr id="4" name="Diagram 3">
            <a:extLst>
              <a:ext uri="{FF2B5EF4-FFF2-40B4-BE49-F238E27FC236}">
                <a16:creationId xmlns:a16="http://schemas.microsoft.com/office/drawing/2014/main" id="{09A042C7-C67E-C8F2-BE9D-5F1324A0E292}"/>
              </a:ext>
            </a:extLst>
          </p:cNvPr>
          <p:cNvGraphicFramePr/>
          <p:nvPr>
            <p:extLst>
              <p:ext uri="{D42A27DB-BD31-4B8C-83A1-F6EECF244321}">
                <p14:modId xmlns:p14="http://schemas.microsoft.com/office/powerpoint/2010/main" val="2218036138"/>
              </p:ext>
            </p:extLst>
          </p:nvPr>
        </p:nvGraphicFramePr>
        <p:xfrm>
          <a:off x="5058980" y="477928"/>
          <a:ext cx="713302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153DD01A-C8D0-B57A-EE5E-F4C0621CCE2D}"/>
              </a:ext>
            </a:extLst>
          </p:cNvPr>
          <p:cNvSpPr txBox="1"/>
          <p:nvPr/>
        </p:nvSpPr>
        <p:spPr>
          <a:xfrm>
            <a:off x="487017" y="1624186"/>
            <a:ext cx="4571963" cy="2862322"/>
          </a:xfrm>
          <a:prstGeom prst="rect">
            <a:avLst/>
          </a:prstGeom>
          <a:noFill/>
        </p:spPr>
        <p:txBody>
          <a:bodyPr wrap="square" rtlCol="0">
            <a:spAutoFit/>
          </a:bodyPr>
          <a:lstStyle/>
          <a:p>
            <a:pPr algn="ctr"/>
            <a:r>
              <a:rPr lang="en-US" dirty="0"/>
              <a:t>Share a story at home as often as possible.</a:t>
            </a:r>
          </a:p>
          <a:p>
            <a:pPr marL="285750" indent="-285750" algn="ctr">
              <a:buFont typeface="Arial" panose="020B0604020202020204" pitchFamily="34" charset="0"/>
              <a:buChar char="•"/>
            </a:pPr>
            <a:r>
              <a:rPr lang="en-US" dirty="0"/>
              <a:t>Reading together is 1:1 time that your child will treasure</a:t>
            </a:r>
          </a:p>
          <a:p>
            <a:pPr marL="285750" indent="-285750" algn="ctr">
              <a:buFont typeface="Arial" panose="020B0604020202020204" pitchFamily="34" charset="0"/>
              <a:buChar char="•"/>
            </a:pPr>
            <a:r>
              <a:rPr lang="en-US" dirty="0"/>
              <a:t>In reading to your child, you are modelling the value in reading for pleasure.</a:t>
            </a:r>
          </a:p>
          <a:p>
            <a:pPr marL="285750" indent="-285750" algn="ctr">
              <a:buFont typeface="Arial" panose="020B0604020202020204" pitchFamily="34" charset="0"/>
              <a:buChar char="•"/>
            </a:pPr>
            <a:r>
              <a:rPr lang="en-US" dirty="0"/>
              <a:t>You are planting seeds and opening doors in your child’s imagination which will help their own developing creativity and story telling-come writing skills for their future.</a:t>
            </a:r>
          </a:p>
          <a:p>
            <a:pPr algn="ctr"/>
            <a:endParaRPr lang="en-GB" dirty="0"/>
          </a:p>
        </p:txBody>
      </p:sp>
      <p:pic>
        <p:nvPicPr>
          <p:cNvPr id="10" name="Picture 9" descr="Mother reading a bedtime story">
            <a:extLst>
              <a:ext uri="{FF2B5EF4-FFF2-40B4-BE49-F238E27FC236}">
                <a16:creationId xmlns:a16="http://schemas.microsoft.com/office/drawing/2014/main" id="{9F072FBE-BDFC-2D49-525D-ADD1E9BC3B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5058" y="4332806"/>
            <a:ext cx="3785908" cy="2525194"/>
          </a:xfrm>
          <a:prstGeom prst="rect">
            <a:avLst/>
          </a:prstGeom>
        </p:spPr>
      </p:pic>
      <p:sp>
        <p:nvSpPr>
          <p:cNvPr id="12" name="TextBox 11">
            <a:extLst>
              <a:ext uri="{FF2B5EF4-FFF2-40B4-BE49-F238E27FC236}">
                <a16:creationId xmlns:a16="http://schemas.microsoft.com/office/drawing/2014/main" id="{D9067125-7E4D-2887-BE15-A4566400E9A9}"/>
              </a:ext>
            </a:extLst>
          </p:cNvPr>
          <p:cNvSpPr txBox="1"/>
          <p:nvPr/>
        </p:nvSpPr>
        <p:spPr>
          <a:xfrm>
            <a:off x="7451037" y="5774186"/>
            <a:ext cx="1474302" cy="646331"/>
          </a:xfrm>
          <a:prstGeom prst="rect">
            <a:avLst/>
          </a:prstGeom>
          <a:noFill/>
        </p:spPr>
        <p:txBody>
          <a:bodyPr wrap="square" rtlCol="0">
            <a:spAutoFit/>
          </a:bodyPr>
          <a:lstStyle/>
          <a:p>
            <a:r>
              <a:rPr lang="en-US" dirty="0"/>
              <a:t>Send us a postcard…</a:t>
            </a:r>
            <a:endParaRPr lang="en-GB" dirty="0"/>
          </a:p>
        </p:txBody>
      </p:sp>
      <p:sp>
        <p:nvSpPr>
          <p:cNvPr id="14" name="TextBox 13">
            <a:extLst>
              <a:ext uri="{FF2B5EF4-FFF2-40B4-BE49-F238E27FC236}">
                <a16:creationId xmlns:a16="http://schemas.microsoft.com/office/drawing/2014/main" id="{A6DEC89A-B39F-2EFD-8356-BAD3761B0D7E}"/>
              </a:ext>
            </a:extLst>
          </p:cNvPr>
          <p:cNvSpPr txBox="1"/>
          <p:nvPr/>
        </p:nvSpPr>
        <p:spPr>
          <a:xfrm>
            <a:off x="1121409" y="4375533"/>
            <a:ext cx="1045321" cy="369332"/>
          </a:xfrm>
          <a:prstGeom prst="rect">
            <a:avLst/>
          </a:prstGeom>
          <a:noFill/>
        </p:spPr>
        <p:txBody>
          <a:bodyPr wrap="square" rtlCol="0">
            <a:spAutoFit/>
          </a:bodyPr>
          <a:lstStyle/>
          <a:p>
            <a:r>
              <a:rPr lang="en-US" dirty="0"/>
              <a:t>1825</a:t>
            </a:r>
            <a:endParaRPr lang="en-GB" dirty="0"/>
          </a:p>
        </p:txBody>
      </p:sp>
      <p:pic>
        <p:nvPicPr>
          <p:cNvPr id="1026" name="Picture 2" descr="Heavyweight School Bags - Pack of 25. Assorted Colours | Pencil Cases ...">
            <a:extLst>
              <a:ext uri="{FF2B5EF4-FFF2-40B4-BE49-F238E27FC236}">
                <a16:creationId xmlns:a16="http://schemas.microsoft.com/office/drawing/2014/main" id="{EE83A834-3F65-8707-C73E-C34BC6148B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30542" y="5030089"/>
            <a:ext cx="1563963" cy="156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11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A0EC4-5ED0-373F-3CB3-7C5263CA8FDE}"/>
              </a:ext>
            </a:extLst>
          </p:cNvPr>
          <p:cNvSpPr>
            <a:spLocks noGrp="1"/>
          </p:cNvSpPr>
          <p:nvPr>
            <p:ph type="title"/>
          </p:nvPr>
        </p:nvSpPr>
        <p:spPr>
          <a:xfrm>
            <a:off x="838200" y="407166"/>
            <a:ext cx="10515600" cy="1325563"/>
          </a:xfrm>
        </p:spPr>
        <p:txBody>
          <a:bodyPr/>
          <a:lstStyle/>
          <a:p>
            <a:r>
              <a:rPr lang="en-US" dirty="0"/>
              <a:t>Thank you for coming.</a:t>
            </a:r>
            <a:endParaRPr lang="en-GB" dirty="0"/>
          </a:p>
        </p:txBody>
      </p:sp>
      <p:sp>
        <p:nvSpPr>
          <p:cNvPr id="3" name="Content Placeholder 2">
            <a:extLst>
              <a:ext uri="{FF2B5EF4-FFF2-40B4-BE49-F238E27FC236}">
                <a16:creationId xmlns:a16="http://schemas.microsoft.com/office/drawing/2014/main" id="{1225E40B-586B-40F8-EDFF-478685A3FBEC}"/>
              </a:ext>
            </a:extLst>
          </p:cNvPr>
          <p:cNvSpPr>
            <a:spLocks noGrp="1"/>
          </p:cNvSpPr>
          <p:nvPr>
            <p:ph idx="1"/>
          </p:nvPr>
        </p:nvSpPr>
        <p:spPr/>
        <p:txBody>
          <a:bodyPr/>
          <a:lstStyle/>
          <a:p>
            <a:pPr marL="0" indent="0">
              <a:buNone/>
            </a:pPr>
            <a:r>
              <a:rPr lang="en-US" dirty="0"/>
              <a:t>Any questions?</a:t>
            </a:r>
          </a:p>
          <a:p>
            <a:pPr marL="0" indent="0">
              <a:buNone/>
            </a:pPr>
            <a:endParaRPr lang="en-US" dirty="0"/>
          </a:p>
          <a:p>
            <a:pPr marL="0" indent="0">
              <a:buNone/>
            </a:pPr>
            <a:r>
              <a:rPr lang="en-US" dirty="0"/>
              <a:t>We highly value the daily conversations we have with you as parents. Please feel free to ask. </a:t>
            </a:r>
          </a:p>
          <a:p>
            <a:pPr marL="0" indent="0">
              <a:buNone/>
            </a:pPr>
            <a:r>
              <a:rPr lang="en-US" dirty="0"/>
              <a:t>Working in Nursery, there is </a:t>
            </a:r>
          </a:p>
          <a:p>
            <a:pPr marL="0" indent="0">
              <a:buNone/>
            </a:pPr>
            <a:r>
              <a:rPr lang="en-US" dirty="0"/>
              <a:t>NO SUCH THING AS A SILLY QUESTION!</a:t>
            </a:r>
            <a:endParaRPr lang="en-GB" dirty="0"/>
          </a:p>
        </p:txBody>
      </p:sp>
    </p:spTree>
    <p:extLst>
      <p:ext uri="{BB962C8B-B14F-4D97-AF65-F5344CB8AC3E}">
        <p14:creationId xmlns:p14="http://schemas.microsoft.com/office/powerpoint/2010/main" val="1784919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870</Words>
  <Application>Microsoft Office PowerPoint</Application>
  <PresentationFormat>Widescreen</PresentationFormat>
  <Paragraphs>146</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Comic Sans MS</vt:lpstr>
      <vt:lpstr>Office Theme</vt:lpstr>
      <vt:lpstr>Greenfield Primary School Nursery</vt:lpstr>
      <vt:lpstr>Welcome!</vt:lpstr>
      <vt:lpstr>Funding and hours</vt:lpstr>
      <vt:lpstr>Increasing hours</vt:lpstr>
      <vt:lpstr>Busy Bee</vt:lpstr>
      <vt:lpstr>Timetable</vt:lpstr>
      <vt:lpstr>Tapestry</vt:lpstr>
      <vt:lpstr>Themes</vt:lpstr>
      <vt:lpstr>PowerPoint Presentation</vt:lpstr>
      <vt:lpstr>How can I help at home?</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Mubiru</dc:creator>
  <cp:lastModifiedBy>Rebecca  Mubiru</cp:lastModifiedBy>
  <cp:revision>1</cp:revision>
  <dcterms:created xsi:type="dcterms:W3CDTF">2025-09-04T10:06:39Z</dcterms:created>
  <dcterms:modified xsi:type="dcterms:W3CDTF">2025-09-11T16:37:04Z</dcterms:modified>
</cp:coreProperties>
</file>