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59"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86" d="100"/>
          <a:sy n="86" d="100"/>
        </p:scale>
        <p:origin x="56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F02F4-B30D-49D9-BA15-ED3736B5E4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0212E09-F7BD-4E71-9AFF-0F48B9F66F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AC0F0AF-A2DA-447F-856E-F759F850EABF}"/>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5" name="Footer Placeholder 4">
            <a:extLst>
              <a:ext uri="{FF2B5EF4-FFF2-40B4-BE49-F238E27FC236}">
                <a16:creationId xmlns:a16="http://schemas.microsoft.com/office/drawing/2014/main" id="{0DDA0852-50F4-4A17-89CA-B2FD34102F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0F60CB-1AB6-4E95-9DDF-EE0507659593}"/>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3509668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122E7-029B-43FE-9D8B-B43EBA09C2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780D0-6552-4F58-9CAD-9EEC248685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86D728-CF14-4F26-A82B-DB578BB1365E}"/>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5" name="Footer Placeholder 4">
            <a:extLst>
              <a:ext uri="{FF2B5EF4-FFF2-40B4-BE49-F238E27FC236}">
                <a16:creationId xmlns:a16="http://schemas.microsoft.com/office/drawing/2014/main" id="{2E9D418C-E1CA-4B81-8E18-3467449D06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9ACA0-F3D0-4F52-BAB4-AC4F1AE752FE}"/>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3522810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E9AD-6C3F-438F-9768-47018A207F5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5EBDED9-0029-4480-9049-6DF2B2B106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94E6C9-1EEA-43CA-B906-A26AF4F73AF4}"/>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5" name="Footer Placeholder 4">
            <a:extLst>
              <a:ext uri="{FF2B5EF4-FFF2-40B4-BE49-F238E27FC236}">
                <a16:creationId xmlns:a16="http://schemas.microsoft.com/office/drawing/2014/main" id="{19D493F7-812E-4B0B-9E4D-FEE0879167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02A3E2-6C1A-40D1-A4C2-E384A2B3EF52}"/>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1080352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51B9D-CC67-4077-ABB4-F2DDC4C4C3F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3118BA-F77D-4BF8-8EB6-93E4BCFBC8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2FE041-C0A2-41E3-BF3E-9C27653B7C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B4DF179-64E8-49D8-898B-84CC984E1565}"/>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6" name="Footer Placeholder 5">
            <a:extLst>
              <a:ext uri="{FF2B5EF4-FFF2-40B4-BE49-F238E27FC236}">
                <a16:creationId xmlns:a16="http://schemas.microsoft.com/office/drawing/2014/main" id="{1A4906BE-976D-441A-AB41-975B8D7D52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7714F9-BC41-449E-AA4B-83FE474CBD51}"/>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2044997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B78B9-1107-410C-8D1F-E7A06AC84D1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645624-2CD9-40A5-BBA7-F04DC054F8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598F3A-DA28-42F7-BD7E-7DBA02052B6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EC69307-A706-4FF8-960B-29D87152DF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9DFEFF-83A0-41F2-A78B-0D1E612011C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24B329-5E8C-4862-858D-3799241CE7D9}"/>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8" name="Footer Placeholder 7">
            <a:extLst>
              <a:ext uri="{FF2B5EF4-FFF2-40B4-BE49-F238E27FC236}">
                <a16:creationId xmlns:a16="http://schemas.microsoft.com/office/drawing/2014/main" id="{E3B038D7-FF38-4C51-B3D6-07CD53C996A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D035526-F18E-4C87-88F3-735CF6FF579F}"/>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2348983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555AA-8857-4BC8-81ED-3A11A77E5E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C8F2159-19BA-4715-9882-344CB97A15AA}"/>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4" name="Footer Placeholder 3">
            <a:extLst>
              <a:ext uri="{FF2B5EF4-FFF2-40B4-BE49-F238E27FC236}">
                <a16:creationId xmlns:a16="http://schemas.microsoft.com/office/drawing/2014/main" id="{C493E6AC-053C-4CBC-8FC2-8A09471B6C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D68F399-B960-400C-92AD-B88CE191F751}"/>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2254147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4C2F94-5DD1-42FE-9EA0-8DCA4A6B1143}"/>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3" name="Footer Placeholder 2">
            <a:extLst>
              <a:ext uri="{FF2B5EF4-FFF2-40B4-BE49-F238E27FC236}">
                <a16:creationId xmlns:a16="http://schemas.microsoft.com/office/drawing/2014/main" id="{431D4471-E0ED-4244-A935-9A4D2FD5BDB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5830B08-FDA3-44FC-8FFA-D0B0475E94B1}"/>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1403080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C0E5F-F85A-4CCD-ACB2-40B1A8FF6B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2B71B3-7D4D-4F51-86BD-E5E3AED664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072EB05-75E8-4A66-BF4C-B801222989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95BA74-9B67-4270-BD4A-74858290C383}"/>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6" name="Footer Placeholder 5">
            <a:extLst>
              <a:ext uri="{FF2B5EF4-FFF2-40B4-BE49-F238E27FC236}">
                <a16:creationId xmlns:a16="http://schemas.microsoft.com/office/drawing/2014/main" id="{06A6CAAA-57C4-4B8D-8D18-23968CBCDD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CD53CA-B8E4-4F2F-A4DB-6103CB1157D6}"/>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194988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79B570-9335-4FF6-97F0-C4576E1D60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F736480-08CC-4A35-9DD4-E4FB55F3AE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6334AE1-84E3-4694-BD8E-FB42A9E590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BC4493-380F-4612-B887-54376F3CC2F0}"/>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6" name="Footer Placeholder 5">
            <a:extLst>
              <a:ext uri="{FF2B5EF4-FFF2-40B4-BE49-F238E27FC236}">
                <a16:creationId xmlns:a16="http://schemas.microsoft.com/office/drawing/2014/main" id="{B3AFB658-D3AC-41B4-9CBD-D599AB1878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BEF93F-5899-4E29-B37D-B746E1D178C4}"/>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60867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E140D-6DD6-4AF6-BDED-0BFF77E0F3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B3509D-1AB5-45BA-894E-24C8BB4121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2BD631-6255-49EA-884E-58341BC45B68}"/>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5" name="Footer Placeholder 4">
            <a:extLst>
              <a:ext uri="{FF2B5EF4-FFF2-40B4-BE49-F238E27FC236}">
                <a16:creationId xmlns:a16="http://schemas.microsoft.com/office/drawing/2014/main" id="{BE596CA6-80B6-48D5-A09D-A7B5254412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FB160A-7510-47FB-B6FB-36207B3FBF55}"/>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1457292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3F687B-C09B-4C5B-AF8B-49BED7BAA1C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1B6DD8-9730-43E5-BB71-B9178344FB4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E51607-3A38-4A62-9528-F7E5243CDBD2}"/>
              </a:ext>
            </a:extLst>
          </p:cNvPr>
          <p:cNvSpPr>
            <a:spLocks noGrp="1"/>
          </p:cNvSpPr>
          <p:nvPr>
            <p:ph type="dt" sz="half" idx="10"/>
          </p:nvPr>
        </p:nvSpPr>
        <p:spPr/>
        <p:txBody>
          <a:bodyPr/>
          <a:lstStyle/>
          <a:p>
            <a:fld id="{FE3D14A0-3AFE-4C39-B785-5A8D7EE5120E}" type="datetimeFigureOut">
              <a:rPr lang="en-GB" smtClean="0"/>
              <a:t>09/10/2020</a:t>
            </a:fld>
            <a:endParaRPr lang="en-GB"/>
          </a:p>
        </p:txBody>
      </p:sp>
      <p:sp>
        <p:nvSpPr>
          <p:cNvPr id="5" name="Footer Placeholder 4">
            <a:extLst>
              <a:ext uri="{FF2B5EF4-FFF2-40B4-BE49-F238E27FC236}">
                <a16:creationId xmlns:a16="http://schemas.microsoft.com/office/drawing/2014/main" id="{B555FCF5-ADAB-4F52-AE64-230036AE7B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49F6D4-EF21-4623-BED1-1F509AE77AB2}"/>
              </a:ext>
            </a:extLst>
          </p:cNvPr>
          <p:cNvSpPr>
            <a:spLocks noGrp="1"/>
          </p:cNvSpPr>
          <p:nvPr>
            <p:ph type="sldNum" sz="quarter" idx="12"/>
          </p:nvPr>
        </p:nvSpPr>
        <p:spPr/>
        <p:txBody>
          <a:bodyPr/>
          <a:lstStyle/>
          <a:p>
            <a:fld id="{7E281942-A9C8-4072-8535-F3F8EF2883C4}" type="slidenum">
              <a:rPr lang="en-GB" smtClean="0"/>
              <a:t>‹#›</a:t>
            </a:fld>
            <a:endParaRPr lang="en-GB"/>
          </a:p>
        </p:txBody>
      </p:sp>
    </p:spTree>
    <p:extLst>
      <p:ext uri="{BB962C8B-B14F-4D97-AF65-F5344CB8AC3E}">
        <p14:creationId xmlns:p14="http://schemas.microsoft.com/office/powerpoint/2010/main" val="314662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DB9F67-4AF5-4403-B560-42AC3B409A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A83D27-472E-4096-9947-7568B6EC121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34DB36-3EC0-4D69-BE41-78DB654C30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3D14A0-3AFE-4C39-B785-5A8D7EE5120E}" type="datetimeFigureOut">
              <a:rPr lang="en-GB" smtClean="0"/>
              <a:t>09/10/2020</a:t>
            </a:fld>
            <a:endParaRPr lang="en-GB"/>
          </a:p>
        </p:txBody>
      </p:sp>
      <p:sp>
        <p:nvSpPr>
          <p:cNvPr id="5" name="Footer Placeholder 4">
            <a:extLst>
              <a:ext uri="{FF2B5EF4-FFF2-40B4-BE49-F238E27FC236}">
                <a16:creationId xmlns:a16="http://schemas.microsoft.com/office/drawing/2014/main" id="{792E8E07-33D1-4760-BD7E-BE8AB47446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8A171B3-11AD-496A-A7C5-B16586D33C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281942-A9C8-4072-8535-F3F8EF2883C4}" type="slidenum">
              <a:rPr lang="en-GB" smtClean="0"/>
              <a:t>‹#›</a:t>
            </a:fld>
            <a:endParaRPr lang="en-GB"/>
          </a:p>
        </p:txBody>
      </p:sp>
    </p:spTree>
    <p:extLst>
      <p:ext uri="{BB962C8B-B14F-4D97-AF65-F5344CB8AC3E}">
        <p14:creationId xmlns:p14="http://schemas.microsoft.com/office/powerpoint/2010/main" val="377657982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58153EC8-8E01-4D70-B575-24ABD35A1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38812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7AB7F6-D06D-4C77-A6BB-8F2A289B83A4}"/>
              </a:ext>
            </a:extLst>
          </p:cNvPr>
          <p:cNvSpPr>
            <a:spLocks noGrp="1"/>
          </p:cNvSpPr>
          <p:nvPr>
            <p:ph type="title"/>
          </p:nvPr>
        </p:nvSpPr>
        <p:spPr>
          <a:xfrm>
            <a:off x="652750" y="657498"/>
            <a:ext cx="4806184" cy="3644537"/>
          </a:xfrm>
          <a:noFill/>
        </p:spPr>
        <p:txBody>
          <a:bodyPr vert="horz" lIns="91440" tIns="45720" rIns="91440" bIns="45720" rtlCol="0" anchor="b">
            <a:normAutofit fontScale="90000"/>
          </a:bodyPr>
          <a:lstStyle/>
          <a:p>
            <a:br>
              <a:rPr lang="en-US" sz="5400" dirty="0">
                <a:solidFill>
                  <a:schemeClr val="bg1"/>
                </a:solidFill>
              </a:rPr>
            </a:br>
            <a:r>
              <a:rPr lang="en-US" sz="6700" dirty="0">
                <a:solidFill>
                  <a:schemeClr val="bg1"/>
                </a:solidFill>
              </a:rPr>
              <a:t>Mary Seacole</a:t>
            </a:r>
            <a:br>
              <a:rPr lang="en-US" sz="5400" dirty="0">
                <a:solidFill>
                  <a:schemeClr val="bg1"/>
                </a:solidFill>
              </a:rPr>
            </a:br>
            <a:br>
              <a:rPr lang="en-US" sz="5400" dirty="0">
                <a:solidFill>
                  <a:schemeClr val="bg1"/>
                </a:solidFill>
              </a:rPr>
            </a:br>
            <a:r>
              <a:rPr lang="en-US" sz="3100" dirty="0">
                <a:solidFill>
                  <a:schemeClr val="bg1"/>
                </a:solidFill>
              </a:rPr>
              <a:t>by </a:t>
            </a:r>
            <a:r>
              <a:rPr lang="en-US" sz="3100" dirty="0" err="1">
                <a:solidFill>
                  <a:schemeClr val="bg1"/>
                </a:solidFill>
              </a:rPr>
              <a:t>Alissia</a:t>
            </a:r>
            <a:r>
              <a:rPr lang="en-US" sz="3100" dirty="0">
                <a:solidFill>
                  <a:schemeClr val="bg1"/>
                </a:solidFill>
              </a:rPr>
              <a:t> Waring </a:t>
            </a:r>
            <a:br>
              <a:rPr lang="en-US" sz="5400" dirty="0">
                <a:solidFill>
                  <a:schemeClr val="bg1"/>
                </a:solidFill>
              </a:rPr>
            </a:br>
            <a:r>
              <a:rPr lang="en-US" sz="5400" dirty="0">
                <a:solidFill>
                  <a:schemeClr val="bg1"/>
                </a:solidFill>
              </a:rPr>
              <a:t> </a:t>
            </a:r>
          </a:p>
        </p:txBody>
      </p:sp>
      <p:pic>
        <p:nvPicPr>
          <p:cNvPr id="1026" name="Picture 2" descr="Image result for mary seacole">
            <a:extLst>
              <a:ext uri="{FF2B5EF4-FFF2-40B4-BE49-F238E27FC236}">
                <a16:creationId xmlns:a16="http://schemas.microsoft.com/office/drawing/2014/main" id="{920EDEBE-232A-4EBA-8CEF-8539739C89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9527"/>
          <a:stretch/>
        </p:blipFill>
        <p:spPr bwMode="auto">
          <a:xfrm>
            <a:off x="6095999" y="10"/>
            <a:ext cx="6105655"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8647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5E5E2-C348-40C8-B8AF-49AEDE3F0D40}"/>
              </a:ext>
            </a:extLst>
          </p:cNvPr>
          <p:cNvSpPr>
            <a:spLocks noGrp="1"/>
          </p:cNvSpPr>
          <p:nvPr>
            <p:ph type="title"/>
          </p:nvPr>
        </p:nvSpPr>
        <p:spPr>
          <a:xfrm>
            <a:off x="838200" y="365125"/>
            <a:ext cx="6254496" cy="1828800"/>
          </a:xfrm>
        </p:spPr>
        <p:txBody>
          <a:bodyPr>
            <a:normAutofit/>
          </a:bodyPr>
          <a:lstStyle/>
          <a:p>
            <a:r>
              <a:rPr lang="en-GB"/>
              <a:t>Mary Seacole </a:t>
            </a:r>
            <a:endParaRPr lang="en-GB" dirty="0"/>
          </a:p>
        </p:txBody>
      </p:sp>
      <p:sp>
        <p:nvSpPr>
          <p:cNvPr id="3" name="Content Placeholder 2">
            <a:extLst>
              <a:ext uri="{FF2B5EF4-FFF2-40B4-BE49-F238E27FC236}">
                <a16:creationId xmlns:a16="http://schemas.microsoft.com/office/drawing/2014/main" id="{01DA5E4A-6DF8-4B57-844B-DFA82EC33AC9}"/>
              </a:ext>
            </a:extLst>
          </p:cNvPr>
          <p:cNvSpPr>
            <a:spLocks noGrp="1"/>
          </p:cNvSpPr>
          <p:nvPr>
            <p:ph idx="1"/>
          </p:nvPr>
        </p:nvSpPr>
        <p:spPr>
          <a:xfrm>
            <a:off x="838200" y="2322576"/>
            <a:ext cx="6254496" cy="3858768"/>
          </a:xfrm>
        </p:spPr>
        <p:txBody>
          <a:bodyPr>
            <a:normAutofit/>
          </a:bodyPr>
          <a:lstStyle/>
          <a:p>
            <a:r>
              <a:rPr lang="en-GB" sz="2200" dirty="0"/>
              <a:t>I have chosen Mary Seacole.</a:t>
            </a:r>
          </a:p>
          <a:p>
            <a:endParaRPr lang="en-GB" sz="2200" dirty="0"/>
          </a:p>
          <a:p>
            <a:r>
              <a:rPr lang="en-GB" sz="2200" dirty="0"/>
              <a:t>Mary Jane Seacole was a British-Jamaican Nurse.</a:t>
            </a:r>
          </a:p>
          <a:p>
            <a:endParaRPr lang="en-GB" sz="2200" dirty="0"/>
          </a:p>
          <a:p>
            <a:r>
              <a:rPr lang="en-GB" sz="2200" dirty="0"/>
              <a:t>Mary was born on the 23</a:t>
            </a:r>
            <a:r>
              <a:rPr lang="en-GB" sz="2200" baseline="30000" dirty="0"/>
              <a:t>rd</a:t>
            </a:r>
            <a:r>
              <a:rPr lang="en-GB" sz="2200" dirty="0"/>
              <a:t> November 1805 in Jamaica.</a:t>
            </a:r>
          </a:p>
          <a:p>
            <a:endParaRPr lang="en-GB" sz="2200" dirty="0"/>
          </a:p>
          <a:p>
            <a:r>
              <a:rPr lang="en-GB" sz="2200" dirty="0"/>
              <a:t>Mary died on the 14</a:t>
            </a:r>
            <a:r>
              <a:rPr lang="en-GB" sz="2200" baseline="30000" dirty="0"/>
              <a:t>th</a:t>
            </a:r>
            <a:r>
              <a:rPr lang="en-GB" sz="2200" dirty="0"/>
              <a:t> May 1881 in London, she was 75.</a:t>
            </a:r>
          </a:p>
        </p:txBody>
      </p:sp>
      <p:pic>
        <p:nvPicPr>
          <p:cNvPr id="2050" name="Picture 2" descr="Image result for mary seacole">
            <a:extLst>
              <a:ext uri="{FF2B5EF4-FFF2-40B4-BE49-F238E27FC236}">
                <a16:creationId xmlns:a16="http://schemas.microsoft.com/office/drawing/2014/main" id="{51EDBF62-6ED2-46AF-AF78-0BC502C2E4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86" r="5610" b="2"/>
          <a:stretch/>
        </p:blipFill>
        <p:spPr bwMode="auto">
          <a:xfrm>
            <a:off x="7552266" y="10"/>
            <a:ext cx="4639733"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19170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3D0A0-5E23-4300-9C34-EFC8D2E609F7}"/>
              </a:ext>
            </a:extLst>
          </p:cNvPr>
          <p:cNvSpPr>
            <a:spLocks noGrp="1"/>
          </p:cNvSpPr>
          <p:nvPr>
            <p:ph type="title"/>
          </p:nvPr>
        </p:nvSpPr>
        <p:spPr>
          <a:xfrm>
            <a:off x="762001" y="803325"/>
            <a:ext cx="5314536" cy="1325563"/>
          </a:xfrm>
        </p:spPr>
        <p:txBody>
          <a:bodyPr>
            <a:normAutofit/>
          </a:bodyPr>
          <a:lstStyle/>
          <a:p>
            <a:r>
              <a:rPr lang="en-GB"/>
              <a:t>Mary Seacole </a:t>
            </a:r>
            <a:endParaRPr lang="en-GB" dirty="0"/>
          </a:p>
        </p:txBody>
      </p:sp>
      <p:sp>
        <p:nvSpPr>
          <p:cNvPr id="3" name="Content Placeholder 2">
            <a:extLst>
              <a:ext uri="{FF2B5EF4-FFF2-40B4-BE49-F238E27FC236}">
                <a16:creationId xmlns:a16="http://schemas.microsoft.com/office/drawing/2014/main" id="{8FC7AF33-6FFD-48D8-9383-E4AD5493B919}"/>
              </a:ext>
            </a:extLst>
          </p:cNvPr>
          <p:cNvSpPr>
            <a:spLocks noGrp="1"/>
          </p:cNvSpPr>
          <p:nvPr>
            <p:ph idx="1"/>
          </p:nvPr>
        </p:nvSpPr>
        <p:spPr>
          <a:xfrm>
            <a:off x="762000" y="2279018"/>
            <a:ext cx="5314543" cy="3375920"/>
          </a:xfrm>
        </p:spPr>
        <p:txBody>
          <a:bodyPr anchor="t">
            <a:normAutofit/>
          </a:bodyPr>
          <a:lstStyle/>
          <a:p>
            <a:pPr marL="0" indent="0">
              <a:buNone/>
            </a:pPr>
            <a:r>
              <a:rPr lang="en-GB" sz="1800" dirty="0"/>
              <a:t>She was known as mother Seacole because of how well she cared for the injured soldiers. She displayed compassion, skills and bravery while nursing the soldiers.</a:t>
            </a:r>
          </a:p>
          <a:p>
            <a:pPr marL="0" indent="0">
              <a:buNone/>
            </a:pPr>
            <a:endParaRPr lang="en-GB" sz="1800" dirty="0"/>
          </a:p>
          <a:p>
            <a:pPr marL="0" indent="0">
              <a:buNone/>
            </a:pPr>
            <a:r>
              <a:rPr lang="en-GB" sz="1800" dirty="0"/>
              <a:t>She learnt her nursing skills from her mother. Mary did not have a British nursing qualification or training but used her experience as a healer and a doctress from Jamaica.  Mary was the first nurse practitioner.</a:t>
            </a:r>
          </a:p>
        </p:txBody>
      </p:sp>
      <p:sp>
        <p:nvSpPr>
          <p:cNvPr id="3076" name="Freeform: Shape 7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74" name="Picture 2" descr="Image result for Mary Seacole Hospital">
            <a:extLst>
              <a:ext uri="{FF2B5EF4-FFF2-40B4-BE49-F238E27FC236}">
                <a16:creationId xmlns:a16="http://schemas.microsoft.com/office/drawing/2014/main" id="{45E6B705-7042-488E-911C-66A3CC468E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73" r="-1" b="-1"/>
          <a:stretch/>
        </p:blipFill>
        <p:spPr bwMode="auto">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6538582"/>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100" name="Picture 4" descr="Image result for mary seacole british hotel">
            <a:extLst>
              <a:ext uri="{FF2B5EF4-FFF2-40B4-BE49-F238E27FC236}">
                <a16:creationId xmlns:a16="http://schemas.microsoft.com/office/drawing/2014/main" id="{AC183485-897F-4DBB-92BE-A9927C9CED6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6516"/>
          <a:stretch/>
        </p:blipFill>
        <p:spPr bwMode="auto">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a:noFill/>
          <a:extLst>
            <a:ext uri="{909E8E84-426E-40DD-AFC4-6F175D3DCCD1}">
              <a14:hiddenFill xmlns:a14="http://schemas.microsoft.com/office/drawing/2010/main">
                <a:solidFill>
                  <a:srgbClr val="FFFFFF"/>
                </a:solidFill>
              </a14:hiddenFill>
            </a:ext>
          </a:extLst>
        </p:spPr>
      </p:pic>
      <p:sp>
        <p:nvSpPr>
          <p:cNvPr id="73" name="Freeform: Shape 72">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75" name="Freeform: Shape 74">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4EC2D77-C3DB-4733-A441-764CB41D3DC1}"/>
              </a:ext>
            </a:extLst>
          </p:cNvPr>
          <p:cNvSpPr>
            <a:spLocks noGrp="1"/>
          </p:cNvSpPr>
          <p:nvPr>
            <p:ph type="title"/>
          </p:nvPr>
        </p:nvSpPr>
        <p:spPr>
          <a:xfrm>
            <a:off x="804673" y="1396289"/>
            <a:ext cx="4782458" cy="1325563"/>
          </a:xfrm>
        </p:spPr>
        <p:txBody>
          <a:bodyPr>
            <a:normAutofit/>
          </a:bodyPr>
          <a:lstStyle/>
          <a:p>
            <a:r>
              <a:rPr lang="en-GB" dirty="0"/>
              <a:t>Mary Seacole </a:t>
            </a:r>
          </a:p>
        </p:txBody>
      </p:sp>
      <p:sp>
        <p:nvSpPr>
          <p:cNvPr id="3" name="Content Placeholder 2">
            <a:extLst>
              <a:ext uri="{FF2B5EF4-FFF2-40B4-BE49-F238E27FC236}">
                <a16:creationId xmlns:a16="http://schemas.microsoft.com/office/drawing/2014/main" id="{D59C3AC3-F4FC-4073-A583-AB05D2063F35}"/>
              </a:ext>
            </a:extLst>
          </p:cNvPr>
          <p:cNvSpPr>
            <a:spLocks noGrp="1"/>
          </p:cNvSpPr>
          <p:nvPr>
            <p:ph idx="1"/>
          </p:nvPr>
        </p:nvSpPr>
        <p:spPr>
          <a:xfrm>
            <a:off x="804672" y="2871982"/>
            <a:ext cx="4782458" cy="3181684"/>
          </a:xfrm>
        </p:spPr>
        <p:txBody>
          <a:bodyPr anchor="t">
            <a:normAutofit fontScale="92500" lnSpcReduction="20000"/>
          </a:bodyPr>
          <a:lstStyle/>
          <a:p>
            <a:r>
              <a:rPr lang="en-GB" sz="1800" dirty="0"/>
              <a:t>Mary travelled on her own and set up the British hotel and tended to the wounded.  She became popular amongst service people who raised money for her when she had no money after the war.</a:t>
            </a:r>
          </a:p>
          <a:p>
            <a:endParaRPr lang="en-GB" sz="1800" dirty="0"/>
          </a:p>
          <a:p>
            <a:r>
              <a:rPr lang="en-GB" sz="1800" dirty="0"/>
              <a:t>Mary’s hotel operated as a general store and hotel. She used the profits from the hotel to pay for the medicines to care for the soldiers.</a:t>
            </a:r>
          </a:p>
          <a:p>
            <a:endParaRPr lang="en-GB" sz="1800" dirty="0"/>
          </a:p>
          <a:p>
            <a:r>
              <a:rPr lang="en-GB" sz="1800" dirty="0"/>
              <a:t>Mary was given 4 medals from the British government in 1857 for her work caring for the sick.</a:t>
            </a:r>
          </a:p>
        </p:txBody>
      </p:sp>
    </p:spTree>
    <p:extLst>
      <p:ext uri="{BB962C8B-B14F-4D97-AF65-F5344CB8AC3E}">
        <p14:creationId xmlns:p14="http://schemas.microsoft.com/office/powerpoint/2010/main" val="1013244526"/>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122" name="Picture 2" descr="Image result for Mary Seacole Hospital">
            <a:extLst>
              <a:ext uri="{FF2B5EF4-FFF2-40B4-BE49-F238E27FC236}">
                <a16:creationId xmlns:a16="http://schemas.microsoft.com/office/drawing/2014/main" id="{0F5B766A-6E4D-4FC8-A0B0-4714A146A5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26626"/>
          <a:stretch/>
        </p:blipFill>
        <p:spPr bwMode="auto">
          <a:xfrm>
            <a:off x="5182104" y="10"/>
            <a:ext cx="7009896" cy="6857990"/>
          </a:xfrm>
          <a:custGeom>
            <a:avLst/>
            <a:gdLst/>
            <a:ahLst/>
            <a:cxnLst/>
            <a:rect l="l" t="t" r="r" b="b"/>
            <a:pathLst>
              <a:path w="7009896" h="6858000">
                <a:moveTo>
                  <a:pt x="0" y="0"/>
                </a:moveTo>
                <a:lnTo>
                  <a:pt x="7009896" y="0"/>
                </a:lnTo>
                <a:lnTo>
                  <a:pt x="7009896" y="6858000"/>
                </a:lnTo>
                <a:lnTo>
                  <a:pt x="21616" y="6858000"/>
                </a:lnTo>
                <a:lnTo>
                  <a:pt x="129867" y="6647018"/>
                </a:lnTo>
                <a:cubicBezTo>
                  <a:pt x="1043295" y="4758249"/>
                  <a:pt x="1332296" y="2559611"/>
                  <a:pt x="814641" y="380651"/>
                </a:cubicBezTo>
                <a:lnTo>
                  <a:pt x="714685" y="1"/>
                </a:lnTo>
                <a:lnTo>
                  <a:pt x="0" y="1"/>
                </a:lnTo>
                <a:close/>
              </a:path>
            </a:pathLst>
          </a:cu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5FDF4720-5445-47BE-89FE-E40D1AE6F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480073" cy="6858002"/>
          </a:xfrm>
          <a:custGeom>
            <a:avLst/>
            <a:gdLst>
              <a:gd name="connsiteX0" fmla="*/ 6130244 w 6480073"/>
              <a:gd name="connsiteY0" fmla="*/ 0 h 6858002"/>
              <a:gd name="connsiteX1" fmla="*/ 6212951 w 6480073"/>
              <a:gd name="connsiteY1" fmla="*/ 314584 h 6858002"/>
              <a:gd name="connsiteX2" fmla="*/ 5540779 w 6480073"/>
              <a:gd name="connsiteY2" fmla="*/ 6756649 h 6858002"/>
              <a:gd name="connsiteX3" fmla="*/ 5489971 w 6480073"/>
              <a:gd name="connsiteY3" fmla="*/ 6858002 h 6858002"/>
              <a:gd name="connsiteX4" fmla="*/ 0 w 6480073"/>
              <a:gd name="connsiteY4" fmla="*/ 6858002 h 6858002"/>
              <a:gd name="connsiteX5" fmla="*/ 0 w 6480073"/>
              <a:gd name="connsiteY5" fmla="*/ 0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0073" h="6858002">
                <a:moveTo>
                  <a:pt x="6130244" y="0"/>
                </a:moveTo>
                <a:lnTo>
                  <a:pt x="6212951" y="314584"/>
                </a:lnTo>
                <a:cubicBezTo>
                  <a:pt x="6745828" y="2551616"/>
                  <a:pt x="6460994" y="4808873"/>
                  <a:pt x="5540779" y="6756649"/>
                </a:cubicBezTo>
                <a:lnTo>
                  <a:pt x="5489971" y="6858002"/>
                </a:lnTo>
                <a:lnTo>
                  <a:pt x="0" y="6858002"/>
                </a:lnTo>
                <a:lnTo>
                  <a:pt x="0"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73" name="Freeform: Shape 72">
            <a:extLst>
              <a:ext uri="{FF2B5EF4-FFF2-40B4-BE49-F238E27FC236}">
                <a16:creationId xmlns:a16="http://schemas.microsoft.com/office/drawing/2014/main" id="{AC8710B4-A815-4082-9E4F-F13A00070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9216" cy="6858001"/>
          </a:xfrm>
          <a:custGeom>
            <a:avLst/>
            <a:gdLst>
              <a:gd name="connsiteX0" fmla="*/ 0 w 6249216"/>
              <a:gd name="connsiteY0" fmla="*/ 0 h 6858001"/>
              <a:gd name="connsiteX1" fmla="*/ 5893742 w 6249216"/>
              <a:gd name="connsiteY1" fmla="*/ 1 h 6858001"/>
              <a:gd name="connsiteX2" fmla="*/ 5993697 w 6249216"/>
              <a:gd name="connsiteY2" fmla="*/ 380651 h 6858001"/>
              <a:gd name="connsiteX3" fmla="*/ 5308924 w 6249216"/>
              <a:gd name="connsiteY3" fmla="*/ 6647018 h 6858001"/>
              <a:gd name="connsiteX4" fmla="*/ 5200672 w 6249216"/>
              <a:gd name="connsiteY4" fmla="*/ 6858001 h 6858001"/>
              <a:gd name="connsiteX5" fmla="*/ 1 w 6249216"/>
              <a:gd name="connsiteY5" fmla="*/ 685800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49216" h="6858001">
                <a:moveTo>
                  <a:pt x="0" y="0"/>
                </a:moveTo>
                <a:lnTo>
                  <a:pt x="5893742" y="1"/>
                </a:lnTo>
                <a:lnTo>
                  <a:pt x="5993697" y="380651"/>
                </a:lnTo>
                <a:cubicBezTo>
                  <a:pt x="6511353" y="2559611"/>
                  <a:pt x="6222352" y="4758249"/>
                  <a:pt x="5308924" y="6647018"/>
                </a:cubicBezTo>
                <a:lnTo>
                  <a:pt x="5200672" y="6858001"/>
                </a:lnTo>
                <a:lnTo>
                  <a:pt x="1" y="685800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3046B40-306C-4AE3-B80C-A8D1070361AF}"/>
              </a:ext>
            </a:extLst>
          </p:cNvPr>
          <p:cNvSpPr>
            <a:spLocks noGrp="1"/>
          </p:cNvSpPr>
          <p:nvPr>
            <p:ph type="title"/>
          </p:nvPr>
        </p:nvSpPr>
        <p:spPr>
          <a:xfrm>
            <a:off x="804673" y="1396289"/>
            <a:ext cx="4782458" cy="1325563"/>
          </a:xfrm>
        </p:spPr>
        <p:txBody>
          <a:bodyPr>
            <a:normAutofit/>
          </a:bodyPr>
          <a:lstStyle/>
          <a:p>
            <a:r>
              <a:rPr lang="en-GB" dirty="0"/>
              <a:t>Mary Seacole </a:t>
            </a:r>
          </a:p>
        </p:txBody>
      </p:sp>
      <p:sp>
        <p:nvSpPr>
          <p:cNvPr id="3" name="Content Placeholder 2">
            <a:extLst>
              <a:ext uri="{FF2B5EF4-FFF2-40B4-BE49-F238E27FC236}">
                <a16:creationId xmlns:a16="http://schemas.microsoft.com/office/drawing/2014/main" id="{256BFECA-D205-447F-9583-B02318ED953C}"/>
              </a:ext>
            </a:extLst>
          </p:cNvPr>
          <p:cNvSpPr>
            <a:spLocks noGrp="1"/>
          </p:cNvSpPr>
          <p:nvPr>
            <p:ph idx="1"/>
          </p:nvPr>
        </p:nvSpPr>
        <p:spPr>
          <a:xfrm>
            <a:off x="804672" y="2871982"/>
            <a:ext cx="4782458" cy="3181684"/>
          </a:xfrm>
        </p:spPr>
        <p:txBody>
          <a:bodyPr anchor="t">
            <a:normAutofit/>
          </a:bodyPr>
          <a:lstStyle/>
          <a:p>
            <a:r>
              <a:rPr lang="en-GB" sz="1800"/>
              <a:t>After her death she was recognised for her success as a woman.</a:t>
            </a:r>
          </a:p>
          <a:p>
            <a:endParaRPr lang="en-GB" sz="1800"/>
          </a:p>
          <a:p>
            <a:r>
              <a:rPr lang="en-GB" sz="1800"/>
              <a:t>In Jamaica a hospital was named after her and in England in 2020 the NHS Seacole centre was opened to care for corona virus patients.</a:t>
            </a:r>
          </a:p>
          <a:p>
            <a:endParaRPr lang="en-GB" sz="1800"/>
          </a:p>
          <a:p>
            <a:endParaRPr lang="en-GB" sz="1800"/>
          </a:p>
        </p:txBody>
      </p:sp>
    </p:spTree>
    <p:extLst>
      <p:ext uri="{BB962C8B-B14F-4D97-AF65-F5344CB8AC3E}">
        <p14:creationId xmlns:p14="http://schemas.microsoft.com/office/powerpoint/2010/main" val="69305506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Image result for mary seacole ">
            <a:extLst>
              <a:ext uri="{FF2B5EF4-FFF2-40B4-BE49-F238E27FC236}">
                <a16:creationId xmlns:a16="http://schemas.microsoft.com/office/drawing/2014/main" id="{F0C4CD15-EADB-4CB9-978A-8326035FC74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11" r="6089"/>
          <a:stretch/>
        </p:blipFill>
        <p:spPr bwMode="auto">
          <a:xfrm>
            <a:off x="4117521" y="10"/>
            <a:ext cx="8074479"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Freeform: Shape 70">
            <a:extLst>
              <a:ext uri="{FF2B5EF4-FFF2-40B4-BE49-F238E27FC236}">
                <a16:creationId xmlns:a16="http://schemas.microsoft.com/office/drawing/2014/main" id="{8F23F8A3-8FD7-4779-8323-FDC26BE99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859800" cy="6858478"/>
          </a:xfrm>
          <a:custGeom>
            <a:avLst/>
            <a:gdLst>
              <a:gd name="connsiteX0" fmla="*/ 7859800 w 7859800"/>
              <a:gd name="connsiteY0" fmla="*/ 6858478 h 6858478"/>
              <a:gd name="connsiteX1" fmla="*/ 435245 w 7859800"/>
              <a:gd name="connsiteY1" fmla="*/ 6858478 h 6858478"/>
              <a:gd name="connsiteX2" fmla="*/ 435505 w 7859800"/>
              <a:gd name="connsiteY2" fmla="*/ 6857916 h 6858478"/>
              <a:gd name="connsiteX3" fmla="*/ 0 w 7859800"/>
              <a:gd name="connsiteY3" fmla="*/ 6857916 h 6858478"/>
              <a:gd name="connsiteX4" fmla="*/ 0 w 7859800"/>
              <a:gd name="connsiteY4" fmla="*/ 0 h 6858478"/>
              <a:gd name="connsiteX5" fmla="*/ 3611620 w 7859800"/>
              <a:gd name="connsiteY5" fmla="*/ 0 h 6858478"/>
              <a:gd name="connsiteX6" fmla="*/ 4677848 w 7859800"/>
              <a:gd name="connsiteY6" fmla="*/ 0 h 6858478"/>
              <a:gd name="connsiteX7" fmla="*/ 4683425 w 7859800"/>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9800" h="6858478">
                <a:moveTo>
                  <a:pt x="7859800" y="6858478"/>
                </a:moveTo>
                <a:lnTo>
                  <a:pt x="435245" y="6858478"/>
                </a:lnTo>
                <a:lnTo>
                  <a:pt x="435505" y="6857916"/>
                </a:lnTo>
                <a:lnTo>
                  <a:pt x="0" y="6857916"/>
                </a:lnTo>
                <a:lnTo>
                  <a:pt x="0" y="0"/>
                </a:lnTo>
                <a:lnTo>
                  <a:pt x="3611620" y="0"/>
                </a:lnTo>
                <a:lnTo>
                  <a:pt x="4677848" y="0"/>
                </a:lnTo>
                <a:lnTo>
                  <a:pt x="4683425"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Freeform: Shape 72">
            <a:extLst>
              <a:ext uri="{FF2B5EF4-FFF2-40B4-BE49-F238E27FC236}">
                <a16:creationId xmlns:a16="http://schemas.microsoft.com/office/drawing/2014/main" id="{F605C4CC-A25C-416F-8333-7CB7DC97D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7431174" cy="6858478"/>
          </a:xfrm>
          <a:custGeom>
            <a:avLst/>
            <a:gdLst>
              <a:gd name="connsiteX0" fmla="*/ 7431174 w 7431174"/>
              <a:gd name="connsiteY0" fmla="*/ 6858478 h 6858478"/>
              <a:gd name="connsiteX1" fmla="*/ 6619 w 7431174"/>
              <a:gd name="connsiteY1" fmla="*/ 6858478 h 6858478"/>
              <a:gd name="connsiteX2" fmla="*/ 6879 w 7431174"/>
              <a:gd name="connsiteY2" fmla="*/ 6857916 h 6858478"/>
              <a:gd name="connsiteX3" fmla="*/ 0 w 7431174"/>
              <a:gd name="connsiteY3" fmla="*/ 6857916 h 6858478"/>
              <a:gd name="connsiteX4" fmla="*/ 0 w 7431174"/>
              <a:gd name="connsiteY4" fmla="*/ 0 h 6858478"/>
              <a:gd name="connsiteX5" fmla="*/ 3182994 w 7431174"/>
              <a:gd name="connsiteY5" fmla="*/ 0 h 6858478"/>
              <a:gd name="connsiteX6" fmla="*/ 4249222 w 7431174"/>
              <a:gd name="connsiteY6" fmla="*/ 0 h 6858478"/>
              <a:gd name="connsiteX7" fmla="*/ 4254799 w 7431174"/>
              <a:gd name="connsiteY7"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31174" h="6858478">
                <a:moveTo>
                  <a:pt x="7431174" y="6858478"/>
                </a:moveTo>
                <a:lnTo>
                  <a:pt x="6619" y="6858478"/>
                </a:lnTo>
                <a:lnTo>
                  <a:pt x="6879" y="6857916"/>
                </a:lnTo>
                <a:lnTo>
                  <a:pt x="0" y="6857916"/>
                </a:lnTo>
                <a:lnTo>
                  <a:pt x="0" y="0"/>
                </a:lnTo>
                <a:lnTo>
                  <a:pt x="3182994" y="0"/>
                </a:lnTo>
                <a:lnTo>
                  <a:pt x="4249222" y="0"/>
                </a:lnTo>
                <a:lnTo>
                  <a:pt x="4254799"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F397612-6265-4BA0-9166-83574BD36D42}"/>
              </a:ext>
            </a:extLst>
          </p:cNvPr>
          <p:cNvSpPr>
            <a:spLocks noGrp="1"/>
          </p:cNvSpPr>
          <p:nvPr>
            <p:ph type="title"/>
          </p:nvPr>
        </p:nvSpPr>
        <p:spPr>
          <a:xfrm>
            <a:off x="804672" y="365125"/>
            <a:ext cx="5266155" cy="1325563"/>
          </a:xfrm>
        </p:spPr>
        <p:txBody>
          <a:bodyPr>
            <a:normAutofit/>
          </a:bodyPr>
          <a:lstStyle/>
          <a:p>
            <a:r>
              <a:rPr lang="en-GB" dirty="0"/>
              <a:t>Mary Seacole </a:t>
            </a:r>
          </a:p>
        </p:txBody>
      </p:sp>
      <p:sp>
        <p:nvSpPr>
          <p:cNvPr id="3" name="Content Placeholder 2">
            <a:extLst>
              <a:ext uri="{FF2B5EF4-FFF2-40B4-BE49-F238E27FC236}">
                <a16:creationId xmlns:a16="http://schemas.microsoft.com/office/drawing/2014/main" id="{401E9FDA-3E07-4B1B-81EA-3B7BFED963C1}"/>
              </a:ext>
            </a:extLst>
          </p:cNvPr>
          <p:cNvSpPr>
            <a:spLocks noGrp="1"/>
          </p:cNvSpPr>
          <p:nvPr>
            <p:ph idx="1"/>
          </p:nvPr>
        </p:nvSpPr>
        <p:spPr>
          <a:xfrm>
            <a:off x="804672" y="2022601"/>
            <a:ext cx="3941499" cy="4154361"/>
          </a:xfrm>
        </p:spPr>
        <p:txBody>
          <a:bodyPr>
            <a:normAutofit/>
          </a:bodyPr>
          <a:lstStyle/>
          <a:p>
            <a:r>
              <a:rPr lang="en-GB" sz="2000"/>
              <a:t>The reason I have chosen Mary Seacole is because she was very brave and kind.  She cared for a lot of soldiers and made them better. She was also a successful woman.</a:t>
            </a:r>
          </a:p>
          <a:p>
            <a:r>
              <a:rPr lang="en-GB" sz="2000"/>
              <a:t>I enjoy reading about nursing because my Mum is a nurse and I like talking to her about her job. </a:t>
            </a:r>
          </a:p>
        </p:txBody>
      </p:sp>
    </p:spTree>
    <p:extLst>
      <p:ext uri="{BB962C8B-B14F-4D97-AF65-F5344CB8AC3E}">
        <p14:creationId xmlns:p14="http://schemas.microsoft.com/office/powerpoint/2010/main" val="4032785132"/>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306</Words>
  <Application>Microsoft Office PowerPoint</Application>
  <PresentationFormat>Widescreen</PresentationFormat>
  <Paragraphs>26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 Mary Seacole  by Alissia Waring   </vt:lpstr>
      <vt:lpstr>Mary Seacole </vt:lpstr>
      <vt:lpstr>Mary Seacole </vt:lpstr>
      <vt:lpstr>Mary Seacole </vt:lpstr>
      <vt:lpstr>Mary Seacole </vt:lpstr>
      <vt:lpstr>Mary Seacole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Mary Seacole  by Alissia Waring</dc:title>
  <dc:creator>Gillian Waring</dc:creator>
  <cp:lastModifiedBy>D Juster</cp:lastModifiedBy>
  <cp:revision>2</cp:revision>
  <dcterms:created xsi:type="dcterms:W3CDTF">2020-10-04T10:03:26Z</dcterms:created>
  <dcterms:modified xsi:type="dcterms:W3CDTF">2020-10-09T07:49:24Z</dcterms:modified>
</cp:coreProperties>
</file>