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1773" r:id="rId5"/>
    <p:sldId id="1774" r:id="rId6"/>
    <p:sldId id="1775" r:id="rId7"/>
    <p:sldId id="1776" r:id="rId8"/>
    <p:sldId id="1791" r:id="rId9"/>
    <p:sldId id="1778" r:id="rId10"/>
    <p:sldId id="1781" r:id="rId11"/>
    <p:sldId id="1782" r:id="rId12"/>
    <p:sldId id="1783" r:id="rId13"/>
    <p:sldId id="1784" r:id="rId14"/>
    <p:sldId id="1785" r:id="rId15"/>
    <p:sldId id="1779" r:id="rId16"/>
    <p:sldId id="1786" r:id="rId17"/>
    <p:sldId id="1787" r:id="rId18"/>
    <p:sldId id="1788" r:id="rId19"/>
    <p:sldId id="1789" r:id="rId20"/>
    <p:sldId id="1790" r:id="rId21"/>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DFED"/>
    <a:srgbClr val="7C5DA3"/>
    <a:srgbClr val="EDC2B1"/>
    <a:srgbClr val="A148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1"/>
    <p:restoredTop sz="94646"/>
  </p:normalViewPr>
  <p:slideViewPr>
    <p:cSldViewPr snapToGrid="0">
      <p:cViewPr varScale="1">
        <p:scale>
          <a:sx n="108" d="100"/>
          <a:sy n="108" d="100"/>
        </p:scale>
        <p:origin x="1864" y="19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1B15CD-B3BF-4CE7-8A9B-4B38EB2BF46E}"/>
              </a:ext>
            </a:extLst>
          </p:cNvPr>
          <p:cNvSpPr txBox="1">
            <a:spLocks noGrp="1"/>
          </p:cNvSpPr>
          <p:nvPr>
            <p:ph type="hdr" sz="quarter"/>
          </p:nvPr>
        </p:nvSpPr>
        <p:spPr>
          <a:xfrm>
            <a:off x="0" y="0"/>
            <a:ext cx="2971800" cy="458788"/>
          </a:xfrm>
          <a:prstGeom prst="rect">
            <a:avLst/>
          </a:prstGeom>
          <a:noFill/>
          <a:ln>
            <a:noFill/>
          </a:ln>
        </p:spPr>
        <p:txBody>
          <a:bodyPr vert="horz" wrap="square" lIns="91440" tIns="45720" rIns="91440" bIns="45720" anchor="t"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a:p>
        </p:txBody>
      </p:sp>
      <p:sp>
        <p:nvSpPr>
          <p:cNvPr id="3" name="Date Placeholder 2">
            <a:extLst>
              <a:ext uri="{FF2B5EF4-FFF2-40B4-BE49-F238E27FC236}">
                <a16:creationId xmlns:a16="http://schemas.microsoft.com/office/drawing/2014/main" id="{9BD04B55-0A96-4223-BD45-7A38A8A9AB9F}"/>
              </a:ext>
            </a:extLst>
          </p:cNvPr>
          <p:cNvSpPr txBox="1">
            <a:spLocks noGrp="1"/>
          </p:cNvSpPr>
          <p:nvPr>
            <p:ph type="dt" idx="1"/>
          </p:nvPr>
        </p:nvSpPr>
        <p:spPr>
          <a:xfrm>
            <a:off x="3884613" y="0"/>
            <a:ext cx="2971800" cy="458788"/>
          </a:xfrm>
          <a:prstGeom prst="rect">
            <a:avLst/>
          </a:prstGeom>
          <a:noFill/>
          <a:ln>
            <a:noFill/>
          </a:ln>
        </p:spPr>
        <p:txBody>
          <a:bodyPr vert="horz" wrap="square" lIns="91440" tIns="45720" rIns="91440" bIns="45720" anchor="t"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8BDFB27B-4213-485C-A148-AEFB0527EE71}" type="datetime1">
              <a:rPr lang="en-US"/>
              <a:pPr>
                <a:defRPr/>
              </a:pPr>
              <a:t>10/10/24</a:t>
            </a:fld>
            <a:endParaRPr/>
          </a:p>
        </p:txBody>
      </p:sp>
      <p:sp>
        <p:nvSpPr>
          <p:cNvPr id="4100" name="Slide Image Placeholder 3"/>
          <p:cNvSpPr>
            <a:spLocks noGrp="1" noRot="1" noChangeAspect="1"/>
          </p:cNvSpPr>
          <p:nvPr>
            <p:ph type="sldImg" idx="2"/>
          </p:nvPr>
        </p:nvSpPr>
        <p:spPr bwMode="auto">
          <a:xfrm>
            <a:off x="1371600" y="1143000"/>
            <a:ext cx="4114800" cy="3086100"/>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a:extLst>
              <a:ext uri="{FF2B5EF4-FFF2-40B4-BE49-F238E27FC236}">
                <a16:creationId xmlns:a16="http://schemas.microsoft.com/office/drawing/2014/main" id="{BAF6D2E0-12B7-42CA-B61F-3AEB0281001D}"/>
              </a:ext>
            </a:extLst>
          </p:cNvPr>
          <p:cNvSpPr txBox="1">
            <a:spLocks noGrp="1"/>
          </p:cNvSpPr>
          <p:nvPr>
            <p:ph type="body" sz="quarter" idx="3"/>
          </p:nvPr>
        </p:nvSpPr>
        <p:spPr>
          <a:xfrm>
            <a:off x="685800" y="4400550"/>
            <a:ext cx="5486400" cy="3600450"/>
          </a:xfrm>
          <a:prstGeom prst="rect">
            <a:avLst/>
          </a:prstGeom>
          <a:noFill/>
          <a:ln>
            <a:noFill/>
          </a:ln>
        </p:spPr>
        <p:txBody>
          <a:bodyPr vert="horz" wrap="square" lIns="91440" tIns="45720" rIns="91440" bIns="45720" numCol="1" anchor="t" anchorCtr="0" compatLnSpc="1">
            <a:prstTxWarp prst="textNoShape">
              <a:avLst/>
            </a:prstTxWarp>
            <a:noAutofit/>
          </a:bodyPr>
          <a:lstStyle/>
          <a:p>
            <a:pPr lvl="0"/>
            <a:r>
              <a:rPr lang="en-GB" altLang="en-US" noProof="0"/>
              <a:t>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a:extLst>
              <a:ext uri="{FF2B5EF4-FFF2-40B4-BE49-F238E27FC236}">
                <a16:creationId xmlns:a16="http://schemas.microsoft.com/office/drawing/2014/main" id="{FAF482BE-BA66-446C-87E4-18B7D3E78F51}"/>
              </a:ext>
            </a:extLst>
          </p:cNvPr>
          <p:cNvSpPr txBox="1">
            <a:spLocks noGrp="1"/>
          </p:cNvSpPr>
          <p:nvPr>
            <p:ph type="ftr" sz="quarter" idx="4"/>
          </p:nvPr>
        </p:nvSpPr>
        <p:spPr>
          <a:xfrm>
            <a:off x="0"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a:p>
        </p:txBody>
      </p:sp>
      <p:sp>
        <p:nvSpPr>
          <p:cNvPr id="7" name="Slide Number Placeholder 6">
            <a:extLst>
              <a:ext uri="{FF2B5EF4-FFF2-40B4-BE49-F238E27FC236}">
                <a16:creationId xmlns:a16="http://schemas.microsoft.com/office/drawing/2014/main" id="{2EF726F7-9AC2-4A75-AC9F-1C7045F1E5BB}"/>
              </a:ext>
            </a:extLst>
          </p:cNvPr>
          <p:cNvSpPr txBox="1">
            <a:spLocks noGrp="1"/>
          </p:cNvSpPr>
          <p:nvPr>
            <p:ph type="sldNum" sz="quarter" idx="5"/>
          </p:nvPr>
        </p:nvSpPr>
        <p:spPr>
          <a:xfrm>
            <a:off x="3884613"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C12ABC26-458D-4F00-BF87-667FCF8FBC01}" type="slidenum">
              <a:rPr/>
              <a:pPr>
                <a:defRPr/>
              </a:pPr>
              <a:t>‹#›</a:t>
            </a:fld>
            <a:endParaRPr/>
          </a:p>
        </p:txBody>
      </p:sp>
    </p:spTree>
    <p:extLst>
      <p:ext uri="{BB962C8B-B14F-4D97-AF65-F5344CB8AC3E}">
        <p14:creationId xmlns:p14="http://schemas.microsoft.com/office/powerpoint/2010/main" val="4078809908"/>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FC7A4-A4E2-4E98-911E-4339AD83E1F8}"/>
              </a:ext>
            </a:extLst>
          </p:cNvPr>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a:extLst>
              <a:ext uri="{FF2B5EF4-FFF2-40B4-BE49-F238E27FC236}">
                <a16:creationId xmlns:a16="http://schemas.microsoft.com/office/drawing/2014/main" id="{E2BA21B1-9C95-4B75-9DCE-802AD16C3A76}"/>
              </a:ext>
            </a:extLst>
          </p:cNvPr>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1ECD70C-FE68-47DB-AFD0-19198E48FA2B}" type="datetime1">
              <a:rPr lang="en-US"/>
              <a:pPr>
                <a:defRPr/>
              </a:pPr>
              <a:t>10/10/24</a:t>
            </a:fld>
            <a:endParaRPr/>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A31F4A5-1344-403B-9581-D9D2BFE0046F}" type="slidenum">
              <a:rPr/>
              <a:pPr>
                <a:defRPr/>
              </a:pPr>
              <a:t>‹#›</a:t>
            </a:fld>
            <a:endParaRPr/>
          </a:p>
        </p:txBody>
      </p:sp>
    </p:spTree>
    <p:extLst>
      <p:ext uri="{BB962C8B-B14F-4D97-AF65-F5344CB8AC3E}">
        <p14:creationId xmlns:p14="http://schemas.microsoft.com/office/powerpoint/2010/main" val="871961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F004D-0C83-48CC-87C8-84934B27A9D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84E1134F-63BE-45B2-95FF-ADCB2508943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851A4E0-37EE-4E8C-BE45-D971818BDDF9}" type="datetime1">
              <a:rPr lang="en-US"/>
              <a:pPr>
                <a:defRPr/>
              </a:pPr>
              <a:t>10/10/24</a:t>
            </a:fld>
            <a:endParaRPr/>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98E55C1B-E7BC-4E10-B96E-0E53F53B1B53}" type="slidenum">
              <a:rPr/>
              <a:pPr>
                <a:defRPr/>
              </a:pPr>
              <a:t>‹#›</a:t>
            </a:fld>
            <a:endParaRPr/>
          </a:p>
        </p:txBody>
      </p:sp>
      <p:sp>
        <p:nvSpPr>
          <p:cNvPr id="8" name="Footer Placeholder 1"/>
          <p:cNvSpPr txBox="1">
            <a:spLocks/>
          </p:cNvSpPr>
          <p:nvPr userDrawn="1"/>
        </p:nvSpPr>
        <p:spPr>
          <a:xfrm>
            <a:off x="3045426" y="6491993"/>
            <a:ext cx="3086100" cy="365125"/>
          </a:xfrm>
          <a:prstGeom prst="rect">
            <a:avLst/>
          </a:prstGeom>
          <a:noFill/>
          <a:ln>
            <a:noFill/>
          </a:ln>
        </p:spPr>
        <p:txBody>
          <a:bodyPr vert="horz" wrap="square" lIns="91440" tIns="45720" rIns="91440" bIns="45720" anchor="ctr" anchorCtr="1" compatLnSpc="1">
            <a:noAutofit/>
          </a:bodyPr>
          <a:lstStyle>
            <a:defPPr>
              <a:defRPr lang="en-GB"/>
            </a:defPPr>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en-GB"/>
              <a:t>© Focus Education UK Ltd. </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59114" y="6444512"/>
            <a:ext cx="584886" cy="413488"/>
          </a:xfrm>
          <a:prstGeom prst="rect">
            <a:avLst/>
          </a:prstGeom>
        </p:spPr>
      </p:pic>
    </p:spTree>
    <p:extLst>
      <p:ext uri="{BB962C8B-B14F-4D97-AF65-F5344CB8AC3E}">
        <p14:creationId xmlns:p14="http://schemas.microsoft.com/office/powerpoint/2010/main" val="101134067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0E500-D3DA-4A9E-8372-B747EA40246C}"/>
              </a:ext>
            </a:extLst>
          </p:cNvPr>
          <p:cNvSpPr txBox="1">
            <a:spLocks noGrp="1"/>
          </p:cNvSpPr>
          <p:nvPr>
            <p:ph type="title"/>
          </p:nvPr>
        </p:nvSpPr>
        <p:spPr>
          <a:xfrm>
            <a:off x="623885" y="1709735"/>
            <a:ext cx="7886700" cy="2852735"/>
          </a:xfrm>
        </p:spPr>
        <p:txBody>
          <a:bodyPr anchor="b"/>
          <a:lstStyle>
            <a:lvl1pPr>
              <a:defRPr sz="6000"/>
            </a:lvl1pPr>
          </a:lstStyle>
          <a:p>
            <a:pPr lvl="0"/>
            <a:r>
              <a:rPr lang="en-US"/>
              <a:t>Click to edit Master title style</a:t>
            </a:r>
          </a:p>
        </p:txBody>
      </p:sp>
      <p:sp>
        <p:nvSpPr>
          <p:cNvPr id="3" name="Text Placeholder 2">
            <a:extLst>
              <a:ext uri="{FF2B5EF4-FFF2-40B4-BE49-F238E27FC236}">
                <a16:creationId xmlns:a16="http://schemas.microsoft.com/office/drawing/2014/main" id="{D2116F8E-CCFE-4365-B10F-E324522CB0F0}"/>
              </a:ext>
            </a:extLst>
          </p:cNvPr>
          <p:cNvSpPr txBox="1">
            <a:spLocks noGrp="1"/>
          </p:cNvSpPr>
          <p:nvPr>
            <p:ph type="body" idx="1"/>
          </p:nvPr>
        </p:nvSpPr>
        <p:spPr>
          <a:xfrm>
            <a:off x="623885" y="4589465"/>
            <a:ext cx="7886700" cy="1500182"/>
          </a:xfrm>
        </p:spPr>
        <p:txBody>
          <a:bodyPr/>
          <a:lstStyle>
            <a:lvl1pPr marL="0" indent="0">
              <a:buNone/>
              <a:defRPr sz="2400"/>
            </a:lvl1pPr>
          </a:lstStyle>
          <a:p>
            <a:pPr lvl="0"/>
            <a:r>
              <a:rPr lang="en-US"/>
              <a:t>Edit Master text styles</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0AD74FDF-DF6A-4FF0-A0D3-CC6C59604C43}" type="datetime1">
              <a:rPr lang="en-US"/>
              <a:pPr>
                <a:defRPr/>
              </a:pPr>
              <a:t>10/10/24</a:t>
            </a:fld>
            <a:endParaRPr/>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E1AE2E3-1837-40A5-94FE-181728FC2F17}" type="slidenum">
              <a:rPr/>
              <a:pPr>
                <a:defRPr/>
              </a:pPr>
              <a:t>‹#›</a:t>
            </a:fld>
            <a:endParaRPr/>
          </a:p>
        </p:txBody>
      </p:sp>
    </p:spTree>
    <p:extLst>
      <p:ext uri="{BB962C8B-B14F-4D97-AF65-F5344CB8AC3E}">
        <p14:creationId xmlns:p14="http://schemas.microsoft.com/office/powerpoint/2010/main" val="95280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4020F-07CD-4A49-BB82-645DC2635640}"/>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9EB8441-F455-4E85-87FD-6B6C170DDA62}"/>
              </a:ext>
            </a:extLst>
          </p:cNvPr>
          <p:cNvSpPr txBox="1">
            <a:spLocks noGrp="1"/>
          </p:cNvSpPr>
          <p:nvPr>
            <p:ph idx="1"/>
          </p:nvPr>
        </p:nvSpPr>
        <p:spPr>
          <a:xfrm>
            <a:off x="628650"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1C12C0-58CE-446A-8FA4-9813EF9CEF5A}"/>
              </a:ext>
            </a:extLst>
          </p:cNvPr>
          <p:cNvSpPr txBox="1">
            <a:spLocks noGrp="1"/>
          </p:cNvSpPr>
          <p:nvPr>
            <p:ph idx="2"/>
          </p:nvPr>
        </p:nvSpPr>
        <p:spPr>
          <a:xfrm>
            <a:off x="4629149"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EC488D3C-C2CE-4564-BCD5-D87F8C1DF728}" type="datetime1">
              <a:rPr lang="en-US"/>
              <a:pPr>
                <a:defRPr/>
              </a:pPr>
              <a:t>10/10/24</a:t>
            </a:fld>
            <a:endParaRPr/>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75DD771-3C36-4AD8-8CC9-1FF3FAD68291}" type="slidenum">
              <a:rPr/>
              <a:pPr>
                <a:defRPr/>
              </a:pPr>
              <a:t>‹#›</a:t>
            </a:fld>
            <a:endParaRPr/>
          </a:p>
        </p:txBody>
      </p:sp>
    </p:spTree>
    <p:extLst>
      <p:ext uri="{BB962C8B-B14F-4D97-AF65-F5344CB8AC3E}">
        <p14:creationId xmlns:p14="http://schemas.microsoft.com/office/powerpoint/2010/main" val="1846057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497E1-CAD0-4F22-BAB0-4C1CC43FFF70}"/>
              </a:ext>
            </a:extLst>
          </p:cNvPr>
          <p:cNvSpPr txBox="1">
            <a:spLocks noGrp="1"/>
          </p:cNvSpPr>
          <p:nvPr>
            <p:ph type="title"/>
          </p:nvPr>
        </p:nvSpPr>
        <p:spPr>
          <a:xfrm>
            <a:off x="629838" y="365129"/>
            <a:ext cx="7886700"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796FCCD4-FA65-4D2A-B3EE-21A26E91258A}"/>
              </a:ext>
            </a:extLst>
          </p:cNvPr>
          <p:cNvSpPr txBox="1">
            <a:spLocks noGrp="1"/>
          </p:cNvSpPr>
          <p:nvPr>
            <p:ph type="body" idx="1"/>
          </p:nvPr>
        </p:nvSpPr>
        <p:spPr>
          <a:xfrm>
            <a:off x="629838" y="1681160"/>
            <a:ext cx="3868341" cy="823910"/>
          </a:xfrm>
        </p:spPr>
        <p:txBody>
          <a:bodyPr anchor="b"/>
          <a:lstStyle>
            <a:lvl1pPr marL="0" indent="0">
              <a:buNone/>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71813E39-4EA4-4182-A0DD-231D8D7AA926}"/>
              </a:ext>
            </a:extLst>
          </p:cNvPr>
          <p:cNvSpPr txBox="1">
            <a:spLocks noGrp="1"/>
          </p:cNvSpPr>
          <p:nvPr>
            <p:ph idx="2"/>
          </p:nvPr>
        </p:nvSpPr>
        <p:spPr>
          <a:xfrm>
            <a:off x="629838" y="2505071"/>
            <a:ext cx="386834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C57F19-012C-4F06-A53D-2149B193F8D5}"/>
              </a:ext>
            </a:extLst>
          </p:cNvPr>
          <p:cNvSpPr txBox="1">
            <a:spLocks noGrp="1"/>
          </p:cNvSpPr>
          <p:nvPr>
            <p:ph type="body" idx="3"/>
          </p:nvPr>
        </p:nvSpPr>
        <p:spPr>
          <a:xfrm>
            <a:off x="4629149" y="1681160"/>
            <a:ext cx="3887388" cy="823910"/>
          </a:xfrm>
        </p:spPr>
        <p:txBody>
          <a:bodyPr anchor="b"/>
          <a:lstStyle>
            <a:lvl1pPr marL="0" indent="0">
              <a:buNone/>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6E6F2492-1F5D-4BE5-9BF9-E2FA434E4983}"/>
              </a:ext>
            </a:extLst>
          </p:cNvPr>
          <p:cNvSpPr txBox="1">
            <a:spLocks noGrp="1"/>
          </p:cNvSpPr>
          <p:nvPr>
            <p:ph idx="4"/>
          </p:nvPr>
        </p:nvSpPr>
        <p:spPr>
          <a:xfrm>
            <a:off x="4629149" y="2505071"/>
            <a:ext cx="3887388"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7B94C-197D-42A1-9093-AF6009BA318B}" type="datetime1">
              <a:rPr lang="en-US"/>
              <a:pPr>
                <a:defRPr/>
              </a:pPr>
              <a:t>10/10/24</a:t>
            </a:fld>
            <a:endParaRPr/>
          </a:p>
        </p:txBody>
      </p:sp>
      <p:sp>
        <p:nvSpPr>
          <p:cNvPr id="8"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a:p>
        </p:txBody>
      </p:sp>
      <p:sp>
        <p:nvSpPr>
          <p:cNvPr id="9"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397BE5DC-BB5F-4576-A280-C22EF26535A1}" type="slidenum">
              <a:rPr/>
              <a:pPr>
                <a:defRPr/>
              </a:pPr>
              <a:t>‹#›</a:t>
            </a:fld>
            <a:endParaRPr/>
          </a:p>
        </p:txBody>
      </p:sp>
    </p:spTree>
    <p:extLst>
      <p:ext uri="{BB962C8B-B14F-4D97-AF65-F5344CB8AC3E}">
        <p14:creationId xmlns:p14="http://schemas.microsoft.com/office/powerpoint/2010/main" val="2708739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F830-5E9A-4BF8-A331-FCDEBD0B0485}"/>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FE480D84-0A77-4850-BFC0-A2AD54AA0C06}" type="datetime1">
              <a:rPr lang="en-US"/>
              <a:pPr>
                <a:defRPr/>
              </a:pPr>
              <a:t>10/10/24</a:t>
            </a:fld>
            <a:endParaRPr/>
          </a:p>
        </p:txBody>
      </p:sp>
      <p:sp>
        <p:nvSpPr>
          <p:cNvPr id="4"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a:p>
        </p:txBody>
      </p:sp>
      <p:sp>
        <p:nvSpPr>
          <p:cNvPr id="5"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60894750-1E72-483B-B85E-7EF864735AE2}" type="slidenum">
              <a:rPr/>
              <a:pPr>
                <a:defRPr/>
              </a:pPr>
              <a:t>‹#›</a:t>
            </a:fld>
            <a:endParaRPr/>
          </a:p>
        </p:txBody>
      </p:sp>
    </p:spTree>
    <p:extLst>
      <p:ext uri="{BB962C8B-B14F-4D97-AF65-F5344CB8AC3E}">
        <p14:creationId xmlns:p14="http://schemas.microsoft.com/office/powerpoint/2010/main" val="317690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924109BE-13D4-4C86-9D2E-4D88197D7375}" type="datetime1">
              <a:rPr lang="en-US"/>
              <a:pPr>
                <a:defRPr/>
              </a:pPr>
              <a:t>10/10/24</a:t>
            </a:fld>
            <a:endParaRPr/>
          </a:p>
        </p:txBody>
      </p:sp>
      <p:sp>
        <p:nvSpPr>
          <p:cNvPr id="3"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a:p>
        </p:txBody>
      </p:sp>
      <p:sp>
        <p:nvSpPr>
          <p:cNvPr id="4"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322EED5-EAEE-4043-904F-BB8502EF99A8}" type="slidenum">
              <a:rPr/>
              <a:pPr>
                <a:defRPr/>
              </a:pPr>
              <a:t>‹#›</a:t>
            </a:fld>
            <a:endParaRPr/>
          </a:p>
        </p:txBody>
      </p:sp>
    </p:spTree>
    <p:extLst>
      <p:ext uri="{BB962C8B-B14F-4D97-AF65-F5344CB8AC3E}">
        <p14:creationId xmlns:p14="http://schemas.microsoft.com/office/powerpoint/2010/main" val="1607440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2E804-DB8E-49DF-A4B0-A4F5135184A5}"/>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7264A997-2F63-475F-8249-A4CEEB5A54D6}"/>
              </a:ext>
            </a:extLst>
          </p:cNvPr>
          <p:cNvSpPr txBox="1">
            <a:spLocks noGrp="1"/>
          </p:cNvSpPr>
          <p:nvPr>
            <p:ph idx="1"/>
          </p:nvPr>
        </p:nvSpPr>
        <p:spPr>
          <a:xfrm>
            <a:off x="3887388"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F98B6E-B092-4254-A438-889FAC9CFE11}"/>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87ADF6CF-0AF1-413F-9609-49D0099D3AD5}" type="datetime1">
              <a:rPr lang="en-US"/>
              <a:pPr>
                <a:defRPr/>
              </a:pPr>
              <a:t>10/10/24</a:t>
            </a:fld>
            <a:endParaRPr/>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07D80D2C-AC70-457B-AA19-30EF97D5FDB8}" type="slidenum">
              <a:rPr/>
              <a:pPr>
                <a:defRPr/>
              </a:pPr>
              <a:t>‹#›</a:t>
            </a:fld>
            <a:endParaRPr/>
          </a:p>
        </p:txBody>
      </p:sp>
    </p:spTree>
    <p:extLst>
      <p:ext uri="{BB962C8B-B14F-4D97-AF65-F5344CB8AC3E}">
        <p14:creationId xmlns:p14="http://schemas.microsoft.com/office/powerpoint/2010/main" val="2558196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A19A7-5196-4ECC-B23A-08CF5474FEC1}"/>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3214ADBE-5C65-497B-AF1D-9CE0E59F4757}"/>
              </a:ext>
            </a:extLst>
          </p:cNvPr>
          <p:cNvSpPr txBox="1">
            <a:spLocks noGrp="1"/>
          </p:cNvSpPr>
          <p:nvPr>
            <p:ph type="pic" idx="1"/>
          </p:nvPr>
        </p:nvSpPr>
        <p:spPr>
          <a:xfrm>
            <a:off x="3887388" y="987423"/>
            <a:ext cx="4629149" cy="4873623"/>
          </a:xfrm>
        </p:spPr>
        <p:txBody>
          <a:bodyPr>
            <a:normAutofit/>
          </a:bodyPr>
          <a:lstStyle>
            <a:lvl1pPr marL="0" indent="0">
              <a:buNone/>
              <a:defRPr sz="3200"/>
            </a:lvl1pPr>
          </a:lstStyle>
          <a:p>
            <a:pPr lvl="0"/>
            <a:r>
              <a:rPr lang="en-US" noProof="0"/>
              <a:t>Click icon to add picture</a:t>
            </a:r>
          </a:p>
        </p:txBody>
      </p:sp>
      <p:sp>
        <p:nvSpPr>
          <p:cNvPr id="4" name="Text Placeholder 3">
            <a:extLst>
              <a:ext uri="{FF2B5EF4-FFF2-40B4-BE49-F238E27FC236}">
                <a16:creationId xmlns:a16="http://schemas.microsoft.com/office/drawing/2014/main" id="{C5FE2982-8307-4ED6-BACA-AD4891D515CB}"/>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654C4-1861-426B-B44D-B9EE61F20820}" type="datetime1">
              <a:rPr lang="en-US"/>
              <a:pPr>
                <a:defRPr/>
              </a:pPr>
              <a:t>10/10/24</a:t>
            </a:fld>
            <a:endParaRPr/>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F8A94EE3-D8F1-45B6-988E-FC734E1E0670}" type="slidenum">
              <a:rPr/>
              <a:pPr>
                <a:defRPr/>
              </a:pPr>
              <a:t>‹#›</a:t>
            </a:fld>
            <a:endParaRPr/>
          </a:p>
        </p:txBody>
      </p:sp>
    </p:spTree>
    <p:extLst>
      <p:ext uri="{BB962C8B-B14F-4D97-AF65-F5344CB8AC3E}">
        <p14:creationId xmlns:p14="http://schemas.microsoft.com/office/powerpoint/2010/main" val="2635021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36000-3108-4B1B-8CEE-1B65CA7F7925}"/>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A8AE2F34-0A7C-41E7-B3D5-2006109A367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112A455-2832-4F05-8EF4-C32EC4AA6D0E}" type="datetime1">
              <a:rPr lang="en-US"/>
              <a:pPr>
                <a:defRPr/>
              </a:pPr>
              <a:t>10/10/24</a:t>
            </a:fld>
            <a:endParaRPr/>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B98D4C0D-A835-40A8-96CC-4A126A1CDC6F}" type="slidenum">
              <a:rPr/>
              <a:pPr>
                <a:defRPr/>
              </a:pPr>
              <a:t>‹#›</a:t>
            </a:fld>
            <a:endParaRPr/>
          </a:p>
        </p:txBody>
      </p:sp>
    </p:spTree>
    <p:extLst>
      <p:ext uri="{BB962C8B-B14F-4D97-AF65-F5344CB8AC3E}">
        <p14:creationId xmlns:p14="http://schemas.microsoft.com/office/powerpoint/2010/main" val="2123084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6CFB6D-D295-4979-BC72-99D32BDBB9D4}"/>
              </a:ext>
            </a:extLst>
          </p:cNvPr>
          <p:cNvSpPr txBox="1">
            <a:spLocks noGrp="1"/>
          </p:cNvSpPr>
          <p:nvPr>
            <p:ph type="title" orient="vert"/>
          </p:nvPr>
        </p:nvSpPr>
        <p:spPr>
          <a:xfrm>
            <a:off x="6543675" y="365129"/>
            <a:ext cx="1971674" cy="5811834"/>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271EBC13-9AB6-42B2-A47F-D2B7CC136E6F}"/>
              </a:ext>
            </a:extLst>
          </p:cNvPr>
          <p:cNvSpPr txBox="1">
            <a:spLocks noGrp="1"/>
          </p:cNvSpPr>
          <p:nvPr>
            <p:ph type="body" orient="vert" idx="1"/>
          </p:nvPr>
        </p:nvSpPr>
        <p:spPr>
          <a:xfrm>
            <a:off x="628650" y="365129"/>
            <a:ext cx="5800725"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D17AF9D7-699F-41F1-8989-1FE7C6945569}" type="datetime1">
              <a:rPr lang="en-US"/>
              <a:pPr>
                <a:defRPr/>
              </a:pPr>
              <a:t>10/10/24</a:t>
            </a:fld>
            <a:endParaRPr/>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C8D1DC11-8A6D-4756-904A-5F7A5F58BBC2}" type="slidenum">
              <a:rPr/>
              <a:pPr>
                <a:defRPr/>
              </a:pPr>
              <a:t>‹#›</a:t>
            </a:fld>
            <a:endParaRPr/>
          </a:p>
        </p:txBody>
      </p:sp>
    </p:spTree>
    <p:extLst>
      <p:ext uri="{BB962C8B-B14F-4D97-AF65-F5344CB8AC3E}">
        <p14:creationId xmlns:p14="http://schemas.microsoft.com/office/powerpoint/2010/main" val="41591221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Title Slide">
    <p:bg>
      <p:bgPr>
        <a:solidFill>
          <a:srgbClr val="7FC184"/>
        </a:solidFill>
        <a:effectLst/>
      </p:bgPr>
    </p:bg>
    <p:spTree>
      <p:nvGrpSpPr>
        <p:cNvPr id="1" name=""/>
        <p:cNvGrpSpPr/>
        <p:nvPr/>
      </p:nvGrpSpPr>
      <p:grpSpPr>
        <a:xfrm>
          <a:off x="0" y="0"/>
          <a:ext cx="0" cy="0"/>
          <a:chOff x="0" y="0"/>
          <a:chExt cx="0" cy="0"/>
        </a:xfrm>
      </p:grpSpPr>
      <p:pic>
        <p:nvPicPr>
          <p:cNvPr id="2" name="Picture 1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4">
            <a:extLst>
              <a:ext uri="{FF2B5EF4-FFF2-40B4-BE49-F238E27FC236}">
                <a16:creationId xmlns:a16="http://schemas.microsoft.com/office/drawing/2014/main" id="{159F8D7E-4EAB-4EA4-8CD2-39E759D9D98A}"/>
              </a:ext>
            </a:extLst>
          </p:cNvPr>
          <p:cNvSpPr txBox="1">
            <a:spLocks noGrp="1"/>
          </p:cNvSpPr>
          <p:nvPr>
            <p:ph type="ftr" sz="quarter" idx="10"/>
          </p:nvPr>
        </p:nvSpPr>
        <p:spPr/>
        <p:txBody>
          <a:bodyPr/>
          <a:lstStyle>
            <a:lvl1pPr>
              <a:defRPr dirty="0"/>
            </a:lvl1pPr>
          </a:lstStyle>
          <a:p>
            <a:pPr>
              <a:defRPr/>
            </a:pPr>
            <a:endParaRPr/>
          </a:p>
        </p:txBody>
      </p:sp>
      <p:sp>
        <p:nvSpPr>
          <p:cNvPr id="4" name="Slide Number Placeholder 5">
            <a:extLst>
              <a:ext uri="{FF2B5EF4-FFF2-40B4-BE49-F238E27FC236}">
                <a16:creationId xmlns:a16="http://schemas.microsoft.com/office/drawing/2014/main" id="{6A6C658B-A3BB-419D-8C73-010AD3AE97D1}"/>
              </a:ext>
            </a:extLst>
          </p:cNvPr>
          <p:cNvSpPr txBox="1">
            <a:spLocks noGrp="1"/>
          </p:cNvSpPr>
          <p:nvPr>
            <p:ph type="sldNum" sz="quarter" idx="11"/>
          </p:nvPr>
        </p:nvSpPr>
        <p:spPr/>
        <p:txBody>
          <a:bodyPr/>
          <a:lstStyle>
            <a:lvl1pPr>
              <a:defRPr/>
            </a:lvl1pPr>
          </a:lstStyle>
          <a:p>
            <a:pPr>
              <a:defRPr/>
            </a:pPr>
            <a:fld id="{8212AC60-3C3E-4EDA-AC15-3D5C9992291F}" type="slidenum">
              <a:rPr/>
              <a:pPr>
                <a:defRPr/>
              </a:pPr>
              <a:t>‹#›</a:t>
            </a:fld>
            <a:endParaRPr/>
          </a:p>
        </p:txBody>
      </p:sp>
    </p:spTree>
    <p:extLst>
      <p:ext uri="{BB962C8B-B14F-4D97-AF65-F5344CB8AC3E}">
        <p14:creationId xmlns:p14="http://schemas.microsoft.com/office/powerpoint/2010/main" val="2632435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pic>
        <p:nvPicPr>
          <p:cNvPr id="2"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896225" y="5349875"/>
            <a:ext cx="123825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5">
            <a:extLst>
              <a:ext uri="{FF2B5EF4-FFF2-40B4-BE49-F238E27FC236}">
                <a16:creationId xmlns:a16="http://schemas.microsoft.com/office/drawing/2014/main" id="{E6587015-4307-434D-8B4D-BB7FE2DED83A}"/>
              </a:ext>
            </a:extLst>
          </p:cNvPr>
          <p:cNvSpPr txBox="1">
            <a:spLocks noGrp="1"/>
          </p:cNvSpPr>
          <p:nvPr>
            <p:ph type="ftr" sz="quarter" idx="10"/>
          </p:nvPr>
        </p:nvSpPr>
        <p:spPr/>
        <p:txBody>
          <a:bodyPr/>
          <a:lstStyle>
            <a:lvl1pPr>
              <a:defRPr dirty="0">
                <a:latin typeface="Century Gothic" pitchFamily="34"/>
              </a:defRPr>
            </a:lvl1pPr>
          </a:lstStyle>
          <a:p>
            <a:pPr>
              <a:defRPr/>
            </a:pPr>
            <a:r>
              <a:t>© Focus Education UK Ltd. </a:t>
            </a:r>
          </a:p>
        </p:txBody>
      </p:sp>
      <p:sp>
        <p:nvSpPr>
          <p:cNvPr id="4" name="Slide Number Placeholder 6">
            <a:extLst>
              <a:ext uri="{FF2B5EF4-FFF2-40B4-BE49-F238E27FC236}">
                <a16:creationId xmlns:a16="http://schemas.microsoft.com/office/drawing/2014/main" id="{24BECD27-CFA7-4081-9BC2-775C3251B713}"/>
              </a:ext>
            </a:extLst>
          </p:cNvPr>
          <p:cNvSpPr txBox="1">
            <a:spLocks noGrp="1"/>
          </p:cNvSpPr>
          <p:nvPr>
            <p:ph type="sldNum" sz="quarter" idx="11"/>
          </p:nvPr>
        </p:nvSpPr>
        <p:spPr/>
        <p:txBody>
          <a:bodyPr/>
          <a:lstStyle>
            <a:lvl1pPr>
              <a:defRPr>
                <a:latin typeface="Century Gothic" pitchFamily="34"/>
              </a:defRPr>
            </a:lvl1pPr>
          </a:lstStyle>
          <a:p>
            <a:pPr>
              <a:defRPr/>
            </a:pPr>
            <a:fld id="{6A00AAFA-506C-499C-A243-6F693D322119}" type="slidenum">
              <a:rPr/>
              <a:pPr>
                <a:defRPr/>
              </a:pPr>
              <a:t>‹#›</a:t>
            </a:fld>
            <a:endParaRPr/>
          </a:p>
        </p:txBody>
      </p:sp>
    </p:spTree>
    <p:extLst>
      <p:ext uri="{BB962C8B-B14F-4D97-AF65-F5344CB8AC3E}">
        <p14:creationId xmlns:p14="http://schemas.microsoft.com/office/powerpoint/2010/main" val="173492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txBox="1">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DBF6B4FE-C7F2-4994-BB12-BB4D517A2EB5}" type="datetime1">
              <a:rPr lang="en-US"/>
              <a:pPr>
                <a:defRPr/>
              </a:pPr>
              <a:t>10/10/24</a:t>
            </a:fld>
            <a:endParaRPr/>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defRPr>
            </a:lvl1pPr>
          </a:lstStyle>
          <a:p>
            <a:pPr>
              <a:defRPr/>
            </a:pPr>
            <a:endParaRPr/>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B7C61D16-7583-49FC-AC4F-CB1111FE15BC}" type="slidenum">
              <a:rPr/>
              <a:pPr>
                <a:defRPr/>
              </a:pPr>
              <a:t>‹#›</a:t>
            </a:fld>
            <a:endParaRPr/>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Lst>
  <p:transition spd="slow"/>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2.tiff"/><Relationship Id="rId1" Type="http://schemas.openxmlformats.org/officeDocument/2006/relationships/slideLayout" Target="../slideLayouts/slideLayout2.xml"/><Relationship Id="rId4" Type="http://schemas.openxmlformats.org/officeDocument/2006/relationships/image" Target="../media/image14.tiff"/></Relationships>
</file>

<file path=ppt/slides/_rels/slide8.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5.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17.tiff"/><Relationship Id="rId1" Type="http://schemas.openxmlformats.org/officeDocument/2006/relationships/slideLayout" Target="../slideLayouts/slideLayout2.xml"/><Relationship Id="rId6" Type="http://schemas.openxmlformats.org/officeDocument/2006/relationships/image" Target="../media/image21.tiff"/><Relationship Id="rId5" Type="http://schemas.openxmlformats.org/officeDocument/2006/relationships/image" Target="../media/image20.tiff"/><Relationship Id="rId4" Type="http://schemas.openxmlformats.org/officeDocument/2006/relationships/image" Target="../media/image19.tiff"/></Relationships>
</file>

<file path=ppt/slides/_rels/slide10.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image" Target="../media/image22.tiff"/><Relationship Id="rId1" Type="http://schemas.openxmlformats.org/officeDocument/2006/relationships/slideLayout" Target="../slideLayouts/slideLayout2.xml"/><Relationship Id="rId4" Type="http://schemas.openxmlformats.org/officeDocument/2006/relationships/image" Target="../media/image24.tiff"/></Relationships>
</file>

<file path=ppt/slides/_rels/slide11.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image" Target="../media/image25.tiff"/><Relationship Id="rId1" Type="http://schemas.openxmlformats.org/officeDocument/2006/relationships/slideLayout" Target="../slideLayouts/slideLayout2.xml"/><Relationship Id="rId4" Type="http://schemas.openxmlformats.org/officeDocument/2006/relationships/image" Target="../media/image27.tiff"/></Relationships>
</file>

<file path=ppt/slides/_rels/slide12.xml.rels><?xml version="1.0" encoding="UTF-8" standalone="yes"?>
<Relationships xmlns="http://schemas.openxmlformats.org/package/2006/relationships"><Relationship Id="rId3" Type="http://schemas.openxmlformats.org/officeDocument/2006/relationships/image" Target="../media/image29.tiff"/><Relationship Id="rId2" Type="http://schemas.openxmlformats.org/officeDocument/2006/relationships/image" Target="../media/image28.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0.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image" Target="../media/image31.tiff"/><Relationship Id="rId1" Type="http://schemas.openxmlformats.org/officeDocument/2006/relationships/slideLayout" Target="../slideLayouts/slideLayout2.xml"/><Relationship Id="rId5" Type="http://schemas.openxmlformats.org/officeDocument/2006/relationships/image" Target="../media/image34.tiff"/><Relationship Id="rId4" Type="http://schemas.openxmlformats.org/officeDocument/2006/relationships/image" Target="../media/image33.tiff"/></Relationships>
</file>

<file path=ppt/slides/_rels/slide15.xml.rels><?xml version="1.0" encoding="UTF-8" standalone="yes"?>
<Relationships xmlns="http://schemas.openxmlformats.org/package/2006/relationships"><Relationship Id="rId3" Type="http://schemas.openxmlformats.org/officeDocument/2006/relationships/image" Target="../media/image36.tiff"/><Relationship Id="rId2" Type="http://schemas.openxmlformats.org/officeDocument/2006/relationships/image" Target="../media/image35.tiff"/><Relationship Id="rId1" Type="http://schemas.openxmlformats.org/officeDocument/2006/relationships/slideLayout" Target="../slideLayouts/slideLayout2.xml"/><Relationship Id="rId4" Type="http://schemas.openxmlformats.org/officeDocument/2006/relationships/image" Target="../media/image37.tiff"/></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0.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sz="2000" i="1"/>
              <a:t>Who is a Christian? What do Christians believe God is like? Year 1</a:t>
            </a:r>
            <a:endParaRPr lang="en-GB" sz="200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377891868"/>
              </p:ext>
            </p:extLst>
          </p:nvPr>
        </p:nvGraphicFramePr>
        <p:xfrm>
          <a:off x="66675" y="549274"/>
          <a:ext cx="9010651" cy="5432347"/>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65166">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47857">
                <a:tc rowSpan="2">
                  <a:txBody>
                    <a:bodyPr/>
                    <a:lstStyle/>
                    <a:p>
                      <a:pPr lvl="0"/>
                      <a:r>
                        <a:rPr lang="en-GB" sz="1400" b="0">
                          <a:solidFill>
                            <a:srgbClr val="7C5DA3"/>
                          </a:solidFill>
                          <a:latin typeface="Arial" panose="020B0604020202020204" pitchFamily="34" charset="0"/>
                          <a:cs typeface="Arial" panose="020B0604020202020204" pitchFamily="34" charset="0"/>
                        </a:rPr>
                        <a:t>Creator</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rgbClr val="000000"/>
                          </a:solidFill>
                          <a:effectLst/>
                          <a:latin typeface="+mn-lt"/>
                          <a:ea typeface="+mn-ea"/>
                          <a:cs typeface="+mn-cs"/>
                        </a:rPr>
                        <a:t>A person who creates something</a:t>
                      </a:r>
                      <a:endParaRPr lang="en-GB" sz="100" b="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a:t>How do we know what God is Like?</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42349">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000"/>
                        <a:t>How did God feel when he made the world?</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321077">
                <a:tc rowSpan="2">
                  <a:txBody>
                    <a:bodyPr/>
                    <a:lstStyle/>
                    <a:p>
                      <a:pPr lvl="0"/>
                      <a:r>
                        <a:rPr lang="en-GB" sz="1400" b="0">
                          <a:solidFill>
                            <a:srgbClr val="7C5DA3"/>
                          </a:solidFill>
                          <a:latin typeface="Arial" panose="020B0604020202020204" pitchFamily="34" charset="0"/>
                          <a:cs typeface="Arial" panose="020B0604020202020204" pitchFamily="34" charset="0"/>
                        </a:rPr>
                        <a:t>Creation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rgbClr val="000000"/>
                          </a:solidFill>
                          <a:effectLst/>
                          <a:latin typeface="+mn-lt"/>
                          <a:ea typeface="+mn-ea"/>
                          <a:cs typeface="+mn-cs"/>
                        </a:rPr>
                        <a:t>The act of bringing the world into existence out of nothing.</a:t>
                      </a:r>
                      <a:endParaRPr lang="en-GB" sz="100" b="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70916">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000"/>
                        <a:t>Does God know everything?</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535121">
                <a:tc rowSpan="2">
                  <a:txBody>
                    <a:bodyPr/>
                    <a:lstStyle/>
                    <a:p>
                      <a:r>
                        <a:rPr lang="en-US" sz="1400" b="0">
                          <a:solidFill>
                            <a:srgbClr val="7C5DA3"/>
                          </a:solidFill>
                          <a:latin typeface="Arial" panose="020B0604020202020204" pitchFamily="34" charset="0"/>
                          <a:cs typeface="Arial" panose="020B0604020202020204" pitchFamily="34" charset="0"/>
                        </a:rPr>
                        <a:t>Father</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200" b="0" i="0" kern="1200">
                          <a:solidFill>
                            <a:srgbClr val="000000"/>
                          </a:solidFill>
                          <a:effectLst/>
                          <a:latin typeface="+mn-lt"/>
                          <a:ea typeface="+mn-ea"/>
                          <a:cs typeface="+mn-cs"/>
                        </a:rPr>
                        <a:t>A male parent.</a:t>
                      </a:r>
                      <a:endParaRPr lang="en-US" sz="1050" b="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000"/>
                        <a:t>What can we learn about God from the story of David?</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50776">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000"/>
                        <a:t>What can we learn about God from the story of The Lost Son?</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666754">
                <a:tc>
                  <a:txBody>
                    <a:bodyPr/>
                    <a:lstStyle/>
                    <a:p>
                      <a:pPr lvl="0"/>
                      <a:r>
                        <a:rPr lang="en-GB" sz="1400" b="0">
                          <a:solidFill>
                            <a:srgbClr val="7C5DA3"/>
                          </a:solidFill>
                          <a:latin typeface="Arial" panose="020B0604020202020204" pitchFamily="34" charset="0"/>
                          <a:cs typeface="Arial" panose="020B0604020202020204" pitchFamily="34" charset="0"/>
                        </a:rPr>
                        <a:t>Bible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rgbClr val="000000"/>
                          </a:solidFill>
                          <a:effectLst/>
                          <a:latin typeface="+mn-lt"/>
                          <a:ea typeface="+mn-ea"/>
                          <a:cs typeface="+mn-cs"/>
                        </a:rPr>
                        <a:t>The book of sacred writings.</a:t>
                      </a:r>
                      <a:endParaRPr lang="en-GB" sz="1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rgbClr val="7C5DA3"/>
                          </a:solidFill>
                          <a:latin typeface="Century Gothic" panose="020B0502020202020204" pitchFamily="34" charset="0"/>
                        </a:rPr>
                        <a:t>Sticky Knowledge</a:t>
                      </a: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93656">
                <a:tc rowSpan="3">
                  <a:txBody>
                    <a:bodyPr/>
                    <a:lstStyle/>
                    <a:p>
                      <a:r>
                        <a:rPr lang="en-US" sz="1400" b="0">
                          <a:solidFill>
                            <a:srgbClr val="7C5DA3"/>
                          </a:solidFill>
                          <a:latin typeface="Arial" panose="020B0604020202020204" pitchFamily="34" charset="0"/>
                          <a:cs typeface="Arial" panose="020B0604020202020204" pitchFamily="34" charset="0"/>
                        </a:rPr>
                        <a:t>Loving</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200" b="0" i="0" kern="1200">
                          <a:solidFill>
                            <a:srgbClr val="000000"/>
                          </a:solidFill>
                          <a:effectLst/>
                          <a:latin typeface="+mn-lt"/>
                          <a:ea typeface="+mn-ea"/>
                          <a:cs typeface="+mn-cs"/>
                        </a:rPr>
                        <a:t>To like very much.</a:t>
                      </a:r>
                      <a:endParaRPr lang="en-US" sz="105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r>
                        <a:rPr lang="en-GB" sz="1000"/>
                        <a:t>Unit Assessment: God Is…</a:t>
                      </a:r>
                      <a:endParaRPr lang="en-GB" sz="1000" b="0">
                        <a:latin typeface="Comic Sans MS" panose="030F0902030302020204" pitchFamily="66" charset="0"/>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0506698"/>
                  </a:ext>
                </a:extLst>
              </a:tr>
              <a:tr h="365977">
                <a:tc vMerge="1">
                  <a:txBody>
                    <a:bodyPr/>
                    <a:lstStyle/>
                    <a:p>
                      <a:endParaRPr lang="en-GB"/>
                    </a:p>
                  </a:txBody>
                  <a:tcPr/>
                </a:tc>
                <a:tc vMerge="1">
                  <a:txBody>
                    <a:bodyPr/>
                    <a:lstStyle/>
                    <a:p>
                      <a:endParaRPr lang="en-GB"/>
                    </a:p>
                  </a:txBody>
                  <a:tcPr/>
                </a:tc>
                <a:tc rowSpan="2">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0" i="0" kern="1200">
                          <a:solidFill>
                            <a:srgbClr val="000000"/>
                          </a:solidFill>
                          <a:effectLst/>
                          <a:latin typeface="Arial" panose="020B0604020202020204" pitchFamily="34" charset="0"/>
                          <a:ea typeface="+mn-ea"/>
                          <a:cs typeface="Arial" panose="020B0604020202020204" pitchFamily="34" charset="0"/>
                        </a:rPr>
                        <a:t>Christians believe in one God that created heaven, earth and the universe.</a:t>
                      </a:r>
                      <a:endParaRPr lang="en-GB" sz="1200" b="0">
                        <a:latin typeface="Arial" panose="020B0604020202020204" pitchFamily="34" charset="0"/>
                        <a:cs typeface="Arial" panose="020B0604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223020">
                <a:tc vMerge="1">
                  <a:txBody>
                    <a:bodyPr/>
                    <a:lstStyle/>
                    <a:p>
                      <a:pPr lvl="0"/>
                      <a:endParaRPr lang="en-GB" sz="1400" b="1">
                        <a:solidFill>
                          <a:srgbClr val="7C5DA3"/>
                        </a:solidFill>
                        <a:latin typeface="Century Gothic" pitchFamily="34"/>
                      </a:endParaRPr>
                    </a:p>
                  </a:txBody>
                  <a:tcPr>
                    <a:lnT w="6350" cap="flat" cmpd="sng" algn="ctr">
                      <a:solidFill>
                        <a:schemeClr val="tx1"/>
                      </a:solidFill>
                      <a:prstDash val="solid"/>
                      <a:round/>
                      <a:headEnd type="none" w="med" len="med"/>
                      <a:tailEnd type="none" w="med" len="med"/>
                    </a:lnT>
                  </a:tcPr>
                </a:tc>
                <a:tc vMerge="1">
                  <a:txBody>
                    <a:bodyPr/>
                    <a:lstStyle/>
                    <a:p>
                      <a:pPr lvl="0"/>
                      <a:endParaRPr lang="en-GB" sz="900">
                        <a:solidFill>
                          <a:schemeClr val="tx1"/>
                        </a:solidFill>
                        <a:latin typeface="Century Gothic" panose="020B0502020202020204" pitchFamily="34" charset="0"/>
                      </a:endParaRPr>
                    </a:p>
                  </a:txBody>
                  <a:tcPr>
                    <a:lnT w="6350" cap="flat" cmpd="sng" algn="ctr">
                      <a:solidFill>
                        <a:schemeClr val="tx1"/>
                      </a:solidFill>
                      <a:prstDash val="solid"/>
                      <a:round/>
                      <a:headEnd type="none" w="med" len="med"/>
                      <a:tailEnd type="none" w="med" len="med"/>
                    </a:lnT>
                  </a:tcPr>
                </a:tc>
                <a:tc vMerge="1">
                  <a:txBody>
                    <a:bodyPr/>
                    <a:lstStyle/>
                    <a:p>
                      <a:pPr marL="171450" lvl="0" indent="-171450" algn="l">
                        <a:buFont typeface="Wingdings" panose="05000000000000000000" pitchFamily="2" charset="2"/>
                        <a:buChar char="q"/>
                      </a:pPr>
                      <a:endParaRPr lang="en-GB" sz="1000" b="1">
                        <a:solidFill>
                          <a:schemeClr val="tx1"/>
                        </a:solidFill>
                        <a:latin typeface="Century Gothic" panose="020B0502020202020204" pitchFamily="34" charset="0"/>
                      </a:endParaRPr>
                    </a:p>
                  </a:txBody>
                  <a:tcPr>
                    <a:lnT w="6350" cap="flat" cmpd="sng" algn="ctr">
                      <a:solidFill>
                        <a:schemeClr val="tx1"/>
                      </a:solidFill>
                      <a:prstDash val="solid"/>
                      <a:round/>
                      <a:headEnd type="none" w="med" len="med"/>
                      <a:tailEnd type="none" w="med" len="med"/>
                    </a:lnT>
                  </a:tcPr>
                </a:tc>
                <a:tc rowSpan="2">
                  <a:txBody>
                    <a:bodyPr/>
                    <a:lstStyle/>
                    <a:p>
                      <a:pPr lvl="0" algn="ctr"/>
                      <a:r>
                        <a:rPr lang="en-GB" sz="1100" b="1">
                          <a:solidFill>
                            <a:schemeClr val="bg1"/>
                          </a:solidFill>
                          <a:latin typeface="Century Gothic" pitchFamily="34"/>
                        </a:rPr>
                        <a:t>Useful Websites /resources</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20964512"/>
                  </a:ext>
                </a:extLst>
              </a:tr>
              <a:tr h="254861">
                <a:tc rowSpan="2">
                  <a:txBody>
                    <a:bodyPr/>
                    <a:lstStyle/>
                    <a:p>
                      <a:pPr lvl="0"/>
                      <a:r>
                        <a:rPr lang="en-GB" sz="1400" b="0">
                          <a:solidFill>
                            <a:srgbClr val="7C5DA3"/>
                          </a:solidFill>
                          <a:latin typeface="Arial" panose="020B0604020202020204" pitchFamily="34" charset="0"/>
                          <a:cs typeface="Arial" panose="020B0604020202020204" pitchFamily="34" charset="0"/>
                        </a:rPr>
                        <a:t>Powerful</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200" b="0" i="0" kern="1200">
                          <a:solidFill>
                            <a:srgbClr val="000000"/>
                          </a:solidFill>
                          <a:effectLst/>
                          <a:latin typeface="+mn-lt"/>
                          <a:ea typeface="+mn-ea"/>
                          <a:cs typeface="+mn-cs"/>
                        </a:rPr>
                        <a:t>Having a lot of power to control people and events:</a:t>
                      </a: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Wingdings" panose="05000000000000000000" pitchFamily="2" charset="2"/>
                        <a:buChar char="q"/>
                      </a:pPr>
                      <a:r>
                        <a:rPr lang="en-GB" sz="1200" b="0">
                          <a:solidFill>
                            <a:schemeClr val="tx1"/>
                          </a:solidFill>
                          <a:latin typeface="Arial" panose="020B0604020202020204" pitchFamily="34" charset="0"/>
                          <a:cs typeface="Arial" panose="020B0604020202020204" pitchFamily="34" charset="0"/>
                        </a:rPr>
                        <a:t>Christians believe that Jesus is the son of God.</a:t>
                      </a: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146497">
                <a:tc vMerge="1">
                  <a:txBody>
                    <a:bodyPr/>
                    <a:lstStyle/>
                    <a:p>
                      <a:endParaRPr lang="en-GB"/>
                    </a:p>
                  </a:txBody>
                  <a:tcPr/>
                </a:tc>
                <a:tc vMerge="1">
                  <a:txBody>
                    <a:bodyPr/>
                    <a:lstStyle/>
                    <a:p>
                      <a:endParaRPr lang="en-GB"/>
                    </a:p>
                  </a:txBody>
                  <a:tcPr/>
                </a:tc>
                <a:tc vMerge="1">
                  <a:txBody>
                    <a:bodyPr/>
                    <a:lstStyle/>
                    <a:p>
                      <a:endParaRPr lang="en-GB"/>
                    </a:p>
                  </a:txBody>
                  <a:tcPr/>
                </a:tc>
                <a:tc rowSpan="2">
                  <a:txBody>
                    <a:bodyPr/>
                    <a:lstStyle/>
                    <a:p>
                      <a:pPr marL="0" lvl="0" indent="0">
                        <a:buFont typeface="Arial" panose="020B0604020202020204" pitchFamily="34" charset="0"/>
                        <a:buNone/>
                      </a:pPr>
                      <a:r>
                        <a:rPr lang="en-GB" sz="1050"/>
                        <a:t>The Storytellers Bible</a:t>
                      </a:r>
                      <a:endParaRPr lang="en-GB" sz="105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492462">
                <a:tc>
                  <a:txBody>
                    <a:bodyPr/>
                    <a:lstStyle/>
                    <a:p>
                      <a:r>
                        <a:rPr lang="en-GB" sz="1400" b="0">
                          <a:solidFill>
                            <a:srgbClr val="7C5DA3"/>
                          </a:solidFill>
                          <a:latin typeface="Arial" panose="020B0604020202020204" pitchFamily="34" charset="0"/>
                          <a:cs typeface="Arial" panose="020B0604020202020204" pitchFamily="34" charset="0"/>
                        </a:rPr>
                        <a:t>Forgiving</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b="0" i="0" kern="1200">
                          <a:solidFill>
                            <a:srgbClr val="000000"/>
                          </a:solidFill>
                          <a:effectLst/>
                          <a:latin typeface="+mn-lt"/>
                          <a:ea typeface="+mn-ea"/>
                          <a:cs typeface="+mn-cs"/>
                        </a:rPr>
                        <a:t>Willing or ready to excuse a bad action. </a:t>
                      </a: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200" b="0">
                          <a:solidFill>
                            <a:schemeClr val="tx1"/>
                          </a:solidFill>
                          <a:latin typeface="Arial" panose="020B0604020202020204" pitchFamily="34" charset="0"/>
                          <a:cs typeface="Arial" panose="020B0604020202020204" pitchFamily="34" charset="0"/>
                        </a:rPr>
                        <a:t>Christians believe that </a:t>
                      </a:r>
                      <a:r>
                        <a:rPr lang="en-GB" sz="1200" b="0" i="0" kern="1200">
                          <a:solidFill>
                            <a:srgbClr val="000000"/>
                          </a:solidFill>
                          <a:effectLst/>
                          <a:latin typeface="Arial" panose="020B0604020202020204" pitchFamily="34" charset="0"/>
                          <a:ea typeface="+mn-ea"/>
                          <a:cs typeface="Arial" panose="020B0604020202020204" pitchFamily="34" charset="0"/>
                        </a:rPr>
                        <a:t>Jesus was born in a manger in Bethlehem to Mary.</a:t>
                      </a:r>
                      <a:endParaRPr lang="en-GB" sz="1200" b="0">
                        <a:solidFill>
                          <a:schemeClr val="tx1"/>
                        </a:solidFill>
                        <a:latin typeface="Arial" panose="020B0604020202020204" pitchFamily="34" charset="0"/>
                        <a:cs typeface="Arial" panose="020B0604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bl>
          </a:graphicData>
        </a:graphic>
      </p:graphicFrame>
      <p:pic>
        <p:nvPicPr>
          <p:cNvPr id="4" name="Picture 3">
            <a:extLst>
              <a:ext uri="{FF2B5EF4-FFF2-40B4-BE49-F238E27FC236}">
                <a16:creationId xmlns:a16="http://schemas.microsoft.com/office/drawing/2014/main" id="{44D3FF43-B872-9049-A2B6-32E7E548432A}"/>
              </a:ext>
            </a:extLst>
          </p:cNvPr>
          <p:cNvPicPr>
            <a:picLocks noChangeAspect="1"/>
          </p:cNvPicPr>
          <p:nvPr/>
        </p:nvPicPr>
        <p:blipFill>
          <a:blip r:embed="rId2"/>
          <a:stretch>
            <a:fillRect/>
          </a:stretch>
        </p:blipFill>
        <p:spPr>
          <a:xfrm>
            <a:off x="3896138" y="1041400"/>
            <a:ext cx="2598807" cy="1946597"/>
          </a:xfrm>
          <a:prstGeom prst="rect">
            <a:avLst/>
          </a:prstGeom>
        </p:spPr>
      </p:pic>
    </p:spTree>
    <p:extLst>
      <p:ext uri="{BB962C8B-B14F-4D97-AF65-F5344CB8AC3E}">
        <p14:creationId xmlns:p14="http://schemas.microsoft.com/office/powerpoint/2010/main" val="1169038669"/>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1600" i="1"/>
              <a:t>Why does Christmas matter to Christians</a:t>
            </a:r>
            <a:r>
              <a:rPr lang="en-GB" sz="1600"/>
              <a:t>? Year 1 </a:t>
            </a:r>
            <a:endParaRPr lang="en-GB" altLang="en-US" sz="1600" b="1">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1461623218"/>
              </p:ext>
            </p:extLst>
          </p:nvPr>
        </p:nvGraphicFramePr>
        <p:xfrm>
          <a:off x="66675" y="549275"/>
          <a:ext cx="9010651" cy="6224440"/>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573741">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58812">
                <a:tc rowSpan="2">
                  <a:txBody>
                    <a:bodyPr/>
                    <a:lstStyle/>
                    <a:p>
                      <a:r>
                        <a:rPr lang="en-GB" sz="1400" b="1" kern="1200">
                          <a:solidFill>
                            <a:srgbClr val="7C5DA3"/>
                          </a:solidFill>
                          <a:effectLst/>
                          <a:latin typeface="+mn-lt"/>
                          <a:ea typeface="+mn-ea"/>
                          <a:cs typeface="+mn-cs"/>
                        </a:rPr>
                        <a:t>Mary </a:t>
                      </a:r>
                      <a:endParaRPr lang="en-GB" sz="1400" b="1">
                        <a:solidFill>
                          <a:srgbClr val="7C5DA3"/>
                        </a:solidFill>
                      </a:endParaRPr>
                    </a:p>
                    <a:p>
                      <a:pPr lvl="0"/>
                      <a:endParaRPr lang="en-GB" sz="1400" b="1">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a:solidFill>
                            <a:srgbClr val="000000"/>
                          </a:solidFill>
                          <a:effectLst/>
                          <a:latin typeface="+mn-lt"/>
                          <a:ea typeface="+mn-ea"/>
                          <a:cs typeface="+mn-cs"/>
                        </a:rPr>
                        <a:t>The Mother of Jesus, also referred to as Mother of God (as Christians believe Jesus was God incarnate) </a:t>
                      </a:r>
                      <a:endParaRPr lang="en-GB" sz="60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US" sz="1100"/>
                        <a:t>How do we get ready for Christmas?</a:t>
                      </a:r>
                      <a:endParaRPr lang="en-GB" sz="11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743802">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US" sz="1100"/>
                        <a:t>What’s so special about this baby?</a:t>
                      </a:r>
                      <a:endParaRPr lang="en-GB" sz="11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76946">
                <a:tc rowSpan="2">
                  <a:txBody>
                    <a:bodyPr/>
                    <a:lstStyle/>
                    <a:p>
                      <a:pPr lvl="0"/>
                      <a:r>
                        <a:rPr lang="en-GB" sz="1400" b="1">
                          <a:solidFill>
                            <a:srgbClr val="7C5DA3"/>
                          </a:solidFill>
                          <a:latin typeface="Century Gothic" pitchFamily="34"/>
                        </a:rPr>
                        <a:t>Joseph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a:solidFill>
                            <a:srgbClr val="000000"/>
                          </a:solidFill>
                          <a:effectLst/>
                          <a:latin typeface="+mn-lt"/>
                          <a:ea typeface="+mn-ea"/>
                          <a:cs typeface="+mn-cs"/>
                        </a:rPr>
                        <a:t>Mary’s husband, Jesus’ earthly father. </a:t>
                      </a:r>
                      <a:endParaRPr lang="en-GB" sz="60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578701">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US" sz="1100"/>
                        <a:t>What’s the good news in the story of Christmas?</a:t>
                      </a:r>
                      <a:endParaRPr lang="en-GB" sz="11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707949">
                <a:tc rowSpan="2">
                  <a:txBody>
                    <a:bodyPr/>
                    <a:lstStyle/>
                    <a:p>
                      <a:r>
                        <a:rPr lang="en-US" sz="1400" b="1">
                          <a:solidFill>
                            <a:srgbClr val="7C5DA3"/>
                          </a:solidFill>
                        </a:rPr>
                        <a:t>Frankincense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a:solidFill>
                            <a:srgbClr val="000000"/>
                          </a:solidFill>
                          <a:effectLst/>
                          <a:latin typeface="+mn-lt"/>
                          <a:ea typeface="+mn-ea"/>
                          <a:cs typeface="+mn-cs"/>
                        </a:rPr>
                        <a:t>An aromatic resin used in incense and perfumes. </a:t>
                      </a:r>
                      <a:endParaRPr lang="en-GB" sz="1100"/>
                    </a:p>
                    <a:p>
                      <a:endParaRPr lang="en-US"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US" sz="1100"/>
                        <a:t>Why do we celebrate by giving gifts?</a:t>
                      </a:r>
                      <a:endParaRPr lang="en-GB" sz="11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30053">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100"/>
                        <a:t>What’s a Christingle?</a:t>
                      </a:r>
                      <a:endParaRPr lang="en-GB" sz="11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575111">
                <a:tc>
                  <a:txBody>
                    <a:bodyPr/>
                    <a:lstStyle/>
                    <a:p>
                      <a:pPr lvl="0"/>
                      <a:r>
                        <a:rPr lang="en-GB" sz="1400" b="1">
                          <a:solidFill>
                            <a:srgbClr val="7C5DA3"/>
                          </a:solidFill>
                          <a:latin typeface="Century Gothic" pitchFamily="34"/>
                        </a:rPr>
                        <a:t>Myrrh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a:solidFill>
                            <a:srgbClr val="000000"/>
                          </a:solidFill>
                          <a:effectLst/>
                          <a:latin typeface="+mn-lt"/>
                          <a:ea typeface="+mn-ea"/>
                          <a:cs typeface="+mn-cs"/>
                        </a:rPr>
                        <a:t>An anointing oil. </a:t>
                      </a:r>
                      <a:endParaRPr lang="en-GB" sz="60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rgbClr val="7C5DA3"/>
                          </a:solidFill>
                          <a:latin typeface="Century Gothic" panose="020B0502020202020204" pitchFamily="34" charset="0"/>
                        </a:rPr>
                        <a:t>Sticky Knowledge</a:t>
                      </a: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588825">
                <a:tc gridSpan="3">
                  <a:txBody>
                    <a:bodyPr/>
                    <a:lstStyle/>
                    <a:p>
                      <a:r>
                        <a:rPr lang="en-GB" sz="1800" b="0" i="0" kern="1200">
                          <a:solidFill>
                            <a:srgbClr val="000000"/>
                          </a:solidFill>
                          <a:effectLst/>
                          <a:latin typeface="+mn-lt"/>
                          <a:ea typeface="+mn-ea"/>
                          <a:cs typeface="+mn-cs"/>
                        </a:rPr>
                        <a:t>Mary and Joseph took an 80 mile walk from Nazareth to Bethlehem.</a:t>
                      </a:r>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US"/>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a:txBody>
                    <a:bodyPr/>
                    <a:lstStyle/>
                    <a:p>
                      <a:pPr lvl="0" algn="ctr"/>
                      <a:r>
                        <a:rPr lang="en-GB" sz="1100" b="1">
                          <a:solidFill>
                            <a:schemeClr val="bg1"/>
                          </a:solidFill>
                          <a:latin typeface="Century Gothic" pitchFamily="34"/>
                        </a:rPr>
                        <a:t>Useful Websites /resources</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219831">
                <a:tc rowSpan="2" gridSpan="3">
                  <a:txBody>
                    <a:bodyPr/>
                    <a:lstStyle/>
                    <a:p>
                      <a:pPr lvl="0"/>
                      <a:r>
                        <a:rPr lang="en-GB" sz="1800" b="0" i="0" kern="1200">
                          <a:solidFill>
                            <a:srgbClr val="000000"/>
                          </a:solidFill>
                          <a:effectLst/>
                          <a:latin typeface="+mn-lt"/>
                          <a:ea typeface="+mn-ea"/>
                          <a:cs typeface="+mn-cs"/>
                        </a:rPr>
                        <a:t>The manger was the feed box for larger animals. New born lambs were often placed in the manger to keep them warm on cold nights. Jesus was the Lamb of God.</a:t>
                      </a:r>
                      <a:endParaRPr lang="en-GB" sz="1100" b="1">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hMerge="1">
                  <a:txBody>
                    <a:bodyPr/>
                    <a:lstStyle/>
                    <a:p>
                      <a:pPr lvl="0"/>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h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126362">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a:solidFill>
                            <a:srgbClr val="000000"/>
                          </a:solidFill>
                          <a:effectLst/>
                          <a:latin typeface="+mn-lt"/>
                          <a:ea typeface="+mn-ea"/>
                          <a:cs typeface="+mn-cs"/>
                        </a:rPr>
                        <a:t>Pupils to bring in a special gift: a past present which they value (a favourite toy/doll, a favourite game, etc.) </a:t>
                      </a:r>
                      <a:endParaRPr lang="en-GB" sz="700"/>
                    </a:p>
                    <a:p>
                      <a:pPr marL="0" lvl="0" indent="0">
                        <a:buFont typeface="Arial" panose="020B0604020202020204" pitchFamily="34" charset="0"/>
                        <a:buNone/>
                      </a:pPr>
                      <a:endParaRPr lang="en-GB" sz="80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415428">
                <a:tc gridSpan="3">
                  <a:txBody>
                    <a:bodyPr/>
                    <a:lstStyle/>
                    <a:p>
                      <a:r>
                        <a:rPr lang="en-GB" sz="1800" b="0" i="0" kern="1200">
                          <a:solidFill>
                            <a:srgbClr val="000000"/>
                          </a:solidFill>
                          <a:effectLst/>
                          <a:latin typeface="+mn-lt"/>
                          <a:ea typeface="+mn-ea"/>
                          <a:cs typeface="+mn-cs"/>
                        </a:rPr>
                        <a:t>The angel of the Lord spoke to the shepherds first.</a:t>
                      </a:r>
                      <a:endParaRPr lang="en-GB" sz="1400">
                        <a:solidFill>
                          <a:srgbClr val="7C5DA3"/>
                        </a:solidFill>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3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bl>
          </a:graphicData>
        </a:graphic>
      </p:graphicFrame>
      <p:sp>
        <p:nvSpPr>
          <p:cNvPr id="14415" name="TextBox 10"/>
          <p:cNvSpPr txBox="1">
            <a:spLocks noChangeArrowheads="1"/>
          </p:cNvSpPr>
          <p:nvPr/>
        </p:nvSpPr>
        <p:spPr bwMode="auto">
          <a:xfrm>
            <a:off x="6896100" y="2666785"/>
            <a:ext cx="19240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a:lnSpc>
                <a:spcPct val="100000"/>
              </a:lnSpc>
              <a:spcBef>
                <a:spcPct val="0"/>
              </a:spcBef>
              <a:buSzTx/>
              <a:buFontTx/>
              <a:buNone/>
            </a:pPr>
            <a:endParaRPr lang="en-US" altLang="en-US" sz="1400" b="1">
              <a:solidFill>
                <a:srgbClr val="7030A0"/>
              </a:solidFill>
              <a:latin typeface="Century Gothic" panose="020B0502020202020204" pitchFamily="34" charset="0"/>
            </a:endParaRPr>
          </a:p>
        </p:txBody>
      </p:sp>
      <p:pic>
        <p:nvPicPr>
          <p:cNvPr id="2" name="Picture 1">
            <a:extLst>
              <a:ext uri="{FF2B5EF4-FFF2-40B4-BE49-F238E27FC236}">
                <a16:creationId xmlns:a16="http://schemas.microsoft.com/office/drawing/2014/main" id="{A4E46B91-D5D6-B24E-BDEC-CC36AE443096}"/>
              </a:ext>
            </a:extLst>
          </p:cNvPr>
          <p:cNvPicPr>
            <a:picLocks noChangeAspect="1"/>
          </p:cNvPicPr>
          <p:nvPr/>
        </p:nvPicPr>
        <p:blipFill>
          <a:blip r:embed="rId2"/>
          <a:stretch>
            <a:fillRect/>
          </a:stretch>
        </p:blipFill>
        <p:spPr>
          <a:xfrm>
            <a:off x="3532524" y="771634"/>
            <a:ext cx="3499192" cy="2709740"/>
          </a:xfrm>
          <a:prstGeom prst="rect">
            <a:avLst/>
          </a:prstGeom>
        </p:spPr>
      </p:pic>
    </p:spTree>
    <p:extLst>
      <p:ext uri="{BB962C8B-B14F-4D97-AF65-F5344CB8AC3E}">
        <p14:creationId xmlns:p14="http://schemas.microsoft.com/office/powerpoint/2010/main" val="1497384603"/>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sz="2000" i="1"/>
              <a:t>Beginning to learn Islam: What do Muslims believe and how do they live? Year 1</a:t>
            </a:r>
            <a:endParaRPr lang="en-GB" sz="200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449033765"/>
              </p:ext>
            </p:extLst>
          </p:nvPr>
        </p:nvGraphicFramePr>
        <p:xfrm>
          <a:off x="66675" y="549275"/>
          <a:ext cx="9010651" cy="6142348"/>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82739">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64973">
                <a:tc rowSpan="2">
                  <a:txBody>
                    <a:bodyPr/>
                    <a:lstStyle/>
                    <a:p>
                      <a:pPr lvl="0"/>
                      <a:r>
                        <a:rPr lang="en-GB" sz="1400" b="0">
                          <a:solidFill>
                            <a:srgbClr val="7C5DA3"/>
                          </a:solidFill>
                        </a:rPr>
                        <a:t>Qur’an</a:t>
                      </a:r>
                      <a:endParaRPr lang="en-GB" sz="1400" b="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a:solidFill>
                            <a:srgbClr val="000000"/>
                          </a:solidFill>
                          <a:effectLst/>
                          <a:latin typeface="+mn-lt"/>
                          <a:ea typeface="+mn-ea"/>
                          <a:cs typeface="+mn-cs"/>
                        </a:rPr>
                        <a:t> The holy book of </a:t>
                      </a:r>
                      <a:r>
                        <a:rPr lang="en-GB" sz="1800" b="1" i="0" kern="1200">
                          <a:solidFill>
                            <a:srgbClr val="000000"/>
                          </a:solidFill>
                          <a:effectLst/>
                          <a:latin typeface="+mn-lt"/>
                          <a:ea typeface="+mn-ea"/>
                          <a:cs typeface="+mn-cs"/>
                        </a:rPr>
                        <a:t>Islam.</a:t>
                      </a:r>
                      <a:endParaRPr lang="en-GB" sz="4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a:t>Why are the Five Pillars of Islam important? Shahadah focus – profession of faith</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2540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000"/>
                        <a:t>What is special about prayer mats?</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329559">
                <a:tc rowSpan="2">
                  <a:txBody>
                    <a:bodyPr/>
                    <a:lstStyle/>
                    <a:p>
                      <a:pPr lvl="0"/>
                      <a:r>
                        <a:rPr lang="en-GB" sz="1400" b="0">
                          <a:solidFill>
                            <a:srgbClr val="7C5DA3"/>
                          </a:solidFill>
                          <a:latin typeface="Century Gothic" pitchFamily="34"/>
                        </a:rPr>
                        <a:t>Mosque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a:solidFill>
                            <a:srgbClr val="000000"/>
                          </a:solidFill>
                          <a:effectLst/>
                          <a:latin typeface="+mn-lt"/>
                          <a:ea typeface="+mn-ea"/>
                          <a:cs typeface="+mn-cs"/>
                        </a:rPr>
                        <a:t>A place of prayer for Muslims</a:t>
                      </a: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88640">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000"/>
                        <a:t>What happens in a mosque?</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549258">
                <a:tc rowSpan="2">
                  <a:txBody>
                    <a:bodyPr/>
                    <a:lstStyle/>
                    <a:p>
                      <a:r>
                        <a:rPr lang="en-US" sz="1400" b="0">
                          <a:solidFill>
                            <a:srgbClr val="7C5DA3"/>
                          </a:solidFill>
                        </a:rPr>
                        <a:t>Slat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800" b="0" i="0" kern="1200" err="1">
                          <a:solidFill>
                            <a:srgbClr val="000000"/>
                          </a:solidFill>
                          <a:effectLst/>
                          <a:latin typeface="+mn-lt"/>
                          <a:ea typeface="+mn-ea"/>
                          <a:cs typeface="+mn-cs"/>
                        </a:rPr>
                        <a:t>Ṣalāt</a:t>
                      </a:r>
                      <a:r>
                        <a:rPr lang="en-GB" sz="1800" b="0" i="0" kern="1200">
                          <a:solidFill>
                            <a:srgbClr val="000000"/>
                          </a:solidFill>
                          <a:effectLst/>
                          <a:latin typeface="+mn-lt"/>
                          <a:ea typeface="+mn-ea"/>
                          <a:cs typeface="+mn-cs"/>
                        </a:rPr>
                        <a:t> is the practice of prayer in Islam</a:t>
                      </a:r>
                      <a:endParaRPr lang="en-US" sz="14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000"/>
                        <a:t>Why is Zakat important?</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54760">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000"/>
                        <a:t>What do Muslim’s believe about the creation of the world?</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684368">
                <a:tc>
                  <a:txBody>
                    <a:bodyPr/>
                    <a:lstStyle/>
                    <a:p>
                      <a:pPr lvl="0"/>
                      <a:r>
                        <a:rPr lang="en-GB" sz="1400" b="0">
                          <a:solidFill>
                            <a:srgbClr val="7C5DA3"/>
                          </a:solidFill>
                          <a:latin typeface="Century Gothic" pitchFamily="34"/>
                        </a:rPr>
                        <a:t>Shahadah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a:solidFill>
                            <a:srgbClr val="000000"/>
                          </a:solidFill>
                          <a:effectLst/>
                          <a:latin typeface="+mn-lt"/>
                          <a:ea typeface="+mn-ea"/>
                          <a:cs typeface="+mn-cs"/>
                        </a:rPr>
                        <a:t>the Islamic creed</a:t>
                      </a:r>
                      <a:endParaRPr lang="en-GB" sz="4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rgbClr val="7C5DA3"/>
                          </a:solidFill>
                          <a:latin typeface="Century Gothic" panose="020B0502020202020204" pitchFamily="34" charset="0"/>
                        </a:rPr>
                        <a:t>Sticky Knowledge</a:t>
                      </a: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481582">
                <a:tc rowSpan="2">
                  <a:txBody>
                    <a:bodyPr/>
                    <a:lstStyle/>
                    <a:p>
                      <a:r>
                        <a:rPr lang="en-US" sz="1400" b="0">
                          <a:solidFill>
                            <a:srgbClr val="7C5DA3"/>
                          </a:solidFill>
                        </a:rPr>
                        <a:t>Zakat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800" b="0" i="0" kern="1200">
                          <a:solidFill>
                            <a:srgbClr val="000000"/>
                          </a:solidFill>
                          <a:effectLst/>
                          <a:latin typeface="+mn-lt"/>
                          <a:ea typeface="+mn-ea"/>
                          <a:cs typeface="+mn-cs"/>
                        </a:rPr>
                        <a:t>giving charity to the poor.</a:t>
                      </a:r>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indent="-171450">
                        <a:buFont typeface="Arial" panose="020B0604020202020204" pitchFamily="34" charset="0"/>
                        <a:buChar char="•"/>
                      </a:pPr>
                      <a:r>
                        <a:rPr lang="en-GB" sz="1200"/>
                        <a:t>Belief in Allah as the one and only God.</a:t>
                      </a:r>
                      <a:endParaRPr lang="en-US" sz="120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lvl="0" algn="ctr"/>
                      <a:r>
                        <a:rPr lang="en-GB" sz="1100" b="1">
                          <a:solidFill>
                            <a:schemeClr val="bg1"/>
                          </a:solidFill>
                          <a:latin typeface="Century Gothic" pitchFamily="34"/>
                        </a:rPr>
                        <a:t>Useful Websites </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219105">
                <a:tc vMerge="1">
                  <a:txBody>
                    <a:bodyPr/>
                    <a:lstStyle/>
                    <a:p>
                      <a:endParaRPr lang="en-US" sz="1400" b="0">
                        <a:solidFill>
                          <a:srgbClr val="7C5DA3"/>
                        </a:solidFill>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90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3">
                  <a:txBody>
                    <a:bodyPr/>
                    <a:lstStyle/>
                    <a:p>
                      <a:r>
                        <a:rPr lang="en-GB" sz="1050"/>
                        <a:t>. https://</a:t>
                      </a:r>
                      <a:r>
                        <a:rPr lang="en-GB" sz="1050" err="1"/>
                        <a:t>www.youtube.com</a:t>
                      </a:r>
                      <a:r>
                        <a:rPr lang="en-GB" sz="1050"/>
                        <a:t>/</a:t>
                      </a:r>
                      <a:r>
                        <a:rPr lang="en-GB" sz="1050" err="1"/>
                        <a:t>watch?v</a:t>
                      </a:r>
                      <a:r>
                        <a:rPr lang="en-GB" sz="1050"/>
                        <a:t>=q_WEa9IobmI</a:t>
                      </a:r>
                      <a:endParaRPr lang="en-US"/>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65245271"/>
                  </a:ext>
                </a:extLst>
              </a:tr>
              <a:tr h="411961">
                <a:tc rowSpan="2">
                  <a:txBody>
                    <a:bodyPr/>
                    <a:lstStyle/>
                    <a:p>
                      <a:pPr lvl="0"/>
                      <a:r>
                        <a:rPr lang="en-GB" sz="1400" b="0">
                          <a:solidFill>
                            <a:srgbClr val="7C5DA3"/>
                          </a:solidFill>
                          <a:latin typeface="Century Gothic" pitchFamily="34"/>
                        </a:rPr>
                        <a:t>Adhan/</a:t>
                      </a:r>
                      <a:r>
                        <a:rPr lang="en-GB" sz="1400" b="0" err="1">
                          <a:solidFill>
                            <a:srgbClr val="7C5DA3"/>
                          </a:solidFill>
                          <a:latin typeface="Century Gothic" pitchFamily="34"/>
                        </a:rPr>
                        <a:t>Azaan</a:t>
                      </a:r>
                      <a:endParaRPr lang="en-GB" sz="1400" b="0">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800" b="0" i="0" kern="1200">
                          <a:solidFill>
                            <a:srgbClr val="000000"/>
                          </a:solidFill>
                          <a:effectLst/>
                          <a:latin typeface="+mn-lt"/>
                          <a:ea typeface="+mn-ea"/>
                          <a:cs typeface="+mn-cs"/>
                        </a:rPr>
                        <a:t>Is the Islamic call to prayer.</a:t>
                      </a: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Arial" panose="020B0604020202020204" pitchFamily="34" charset="0"/>
                        <a:buChar char="•"/>
                      </a:pPr>
                      <a:r>
                        <a:rPr lang="en-GB" sz="1200"/>
                        <a:t>Belief in the prophets and that Muhammad was the final prophet.</a:t>
                      </a:r>
                      <a:endParaRPr lang="en-GB" sz="12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494350">
                <a:tc vMerge="1">
                  <a:txBody>
                    <a:bodyPr/>
                    <a:lstStyle/>
                    <a:p>
                      <a:endParaRPr lang="en-GB" sz="1400">
                        <a:solidFill>
                          <a:srgbClr val="7C5DA3"/>
                        </a:solidFill>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GB" sz="3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Arial" panose="020B0604020202020204" pitchFamily="34" charset="0"/>
                        <a:buChar char="•"/>
                      </a:pPr>
                      <a:r>
                        <a:rPr lang="en-GB" sz="1200"/>
                        <a:t>Belief in the Day of Judgement (the day when Allah decides if a person goes to heaven or hell).</a:t>
                      </a:r>
                      <a:endParaRPr lang="en-GB" sz="12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846885045"/>
                  </a:ext>
                </a:extLst>
              </a:tr>
            </a:tbl>
          </a:graphicData>
        </a:graphic>
      </p:graphicFrame>
      <p:pic>
        <p:nvPicPr>
          <p:cNvPr id="2" name="Picture 1">
            <a:extLst>
              <a:ext uri="{FF2B5EF4-FFF2-40B4-BE49-F238E27FC236}">
                <a16:creationId xmlns:a16="http://schemas.microsoft.com/office/drawing/2014/main" id="{F63E3004-296C-8842-9966-9BEA48FFB20E}"/>
              </a:ext>
            </a:extLst>
          </p:cNvPr>
          <p:cNvPicPr>
            <a:picLocks noChangeAspect="1"/>
          </p:cNvPicPr>
          <p:nvPr/>
        </p:nvPicPr>
        <p:blipFill>
          <a:blip r:embed="rId2"/>
          <a:stretch>
            <a:fillRect/>
          </a:stretch>
        </p:blipFill>
        <p:spPr>
          <a:xfrm>
            <a:off x="3769060" y="549275"/>
            <a:ext cx="3165139" cy="1772478"/>
          </a:xfrm>
          <a:prstGeom prst="rect">
            <a:avLst/>
          </a:prstGeom>
        </p:spPr>
      </p:pic>
      <p:pic>
        <p:nvPicPr>
          <p:cNvPr id="4" name="Picture 3">
            <a:extLst>
              <a:ext uri="{FF2B5EF4-FFF2-40B4-BE49-F238E27FC236}">
                <a16:creationId xmlns:a16="http://schemas.microsoft.com/office/drawing/2014/main" id="{9FB5D22E-123E-2B45-A3F3-249087B3872F}"/>
              </a:ext>
            </a:extLst>
          </p:cNvPr>
          <p:cNvPicPr>
            <a:picLocks noChangeAspect="1"/>
          </p:cNvPicPr>
          <p:nvPr/>
        </p:nvPicPr>
        <p:blipFill>
          <a:blip r:embed="rId3"/>
          <a:stretch>
            <a:fillRect/>
          </a:stretch>
        </p:blipFill>
        <p:spPr>
          <a:xfrm>
            <a:off x="3629912" y="2624344"/>
            <a:ext cx="2418364" cy="1609311"/>
          </a:xfrm>
          <a:prstGeom prst="rect">
            <a:avLst/>
          </a:prstGeom>
        </p:spPr>
      </p:pic>
    </p:spTree>
    <p:extLst>
      <p:ext uri="{BB962C8B-B14F-4D97-AF65-F5344CB8AC3E}">
        <p14:creationId xmlns:p14="http://schemas.microsoft.com/office/powerpoint/2010/main" val="1014320491"/>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2000" i="1"/>
              <a:t>What can we learn from the stories of the Prophet? </a:t>
            </a:r>
            <a:r>
              <a:rPr lang="en-GB" sz="2000"/>
              <a:t>Year 1</a:t>
            </a:r>
            <a:endParaRPr lang="en-GB" altLang="en-US" sz="2000" b="1">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215236180"/>
              </p:ext>
            </p:extLst>
          </p:nvPr>
        </p:nvGraphicFramePr>
        <p:xfrm>
          <a:off x="66675" y="420321"/>
          <a:ext cx="9010651" cy="6092905"/>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549877">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00302">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a:solidFill>
                            <a:schemeClr val="tx1"/>
                          </a:solidFill>
                          <a:latin typeface="Arial" panose="020B0604020202020204" pitchFamily="34" charset="0"/>
                          <a:cs typeface="Arial" panose="020B0604020202020204" pitchFamily="34" charset="0"/>
                        </a:rPr>
                        <a:t>Shahadah</a:t>
                      </a:r>
                    </a:p>
                    <a:p>
                      <a:pPr lvl="0"/>
                      <a:endParaRPr lang="en-GB" sz="1200" b="0">
                        <a:solidFill>
                          <a:schemeClr val="tx1"/>
                        </a:solidFill>
                        <a:latin typeface="Arial" panose="020B0604020202020204" pitchFamily="34" charset="0"/>
                        <a:cs typeface="Arial" panose="020B0604020202020204" pitchFamily="34" charset="0"/>
                      </a:endParaRPr>
                    </a:p>
                    <a:p>
                      <a:pPr lvl="0"/>
                      <a:endParaRPr lang="en-GB" sz="1200" b="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The Shahadah says ‘there is no god but Allah, and Muhammad is the messenger of Allah’</a:t>
                      </a:r>
                      <a:endParaRPr lang="en-GB" sz="120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lgn="l"/>
                      <a:r>
                        <a:rPr lang="en-US" sz="1050" b="0">
                          <a:latin typeface="Arial" panose="020B0604020202020204" pitchFamily="34" charset="0"/>
                          <a:cs typeface="Arial" panose="020B0604020202020204" pitchFamily="34" charset="0"/>
                        </a:rPr>
                        <a:t>Why do Muslims follow a messenger of God called Muhammad?</a:t>
                      </a:r>
                      <a:endParaRPr lang="en-GB" sz="105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23156">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lgn="l"/>
                      <a:r>
                        <a:rPr lang="en-US" sz="1050" b="0">
                          <a:latin typeface="Arial" panose="020B0604020202020204" pitchFamily="34" charset="0"/>
                          <a:cs typeface="Arial" panose="020B0604020202020204" pitchFamily="34" charset="0"/>
                        </a:rPr>
                        <a:t>What does the story of Muhammad and the Black Stone teach Muslims?</a:t>
                      </a:r>
                      <a:endParaRPr lang="en-GB" sz="105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348657">
                <a:tc rowSpan="2">
                  <a:txBody>
                    <a:bodyPr/>
                    <a:lstStyle/>
                    <a:p>
                      <a:pPr lvl="0"/>
                      <a:r>
                        <a:rPr lang="en-US" sz="1200" b="0">
                          <a:solidFill>
                            <a:schemeClr val="tx1"/>
                          </a:solidFill>
                          <a:latin typeface="Arial" panose="020B0604020202020204" pitchFamily="34" charset="0"/>
                          <a:cs typeface="Arial" panose="020B0604020202020204" pitchFamily="34" charset="0"/>
                        </a:rPr>
                        <a:t>God’s messenger</a:t>
                      </a:r>
                      <a:endParaRPr lang="en-GB" sz="1200" b="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rial" panose="020B0604020202020204" pitchFamily="34" charset="0"/>
                          <a:cs typeface="Arial" panose="020B0604020202020204" pitchFamily="34" charset="0"/>
                        </a:rPr>
                        <a:t>A person who speaks to God and shares his word. </a:t>
                      </a:r>
                      <a:endParaRPr lang="en-GB" sz="120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771813">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lgn="l"/>
                      <a:r>
                        <a:rPr lang="en-US" sz="1050" b="0">
                          <a:latin typeface="Arial" panose="020B0604020202020204" pitchFamily="34" charset="0"/>
                          <a:cs typeface="Arial" panose="020B0604020202020204" pitchFamily="34" charset="0"/>
                        </a:rPr>
                        <a:t>How does the story Bilal inspire Muslims?</a:t>
                      </a:r>
                      <a:endParaRPr lang="en-GB" sz="105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714643">
                <a:tc rowSpan="2">
                  <a:txBody>
                    <a:bodyPr/>
                    <a:lstStyle/>
                    <a:p>
                      <a:r>
                        <a:rPr lang="en-GB" sz="1200" b="0">
                          <a:solidFill>
                            <a:schemeClr val="tx1"/>
                          </a:solidFill>
                          <a:latin typeface="Arial" panose="020B0604020202020204" pitchFamily="34" charset="0"/>
                          <a:cs typeface="Arial" panose="020B0604020202020204" pitchFamily="34" charset="0"/>
                        </a:rPr>
                        <a:t>Prophet Muhammad </a:t>
                      </a:r>
                      <a:endParaRPr lang="en-US" sz="1200" b="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US" sz="1200">
                          <a:latin typeface="Arial" panose="020B0604020202020204" pitchFamily="34" charset="0"/>
                          <a:cs typeface="Arial" panose="020B0604020202020204" pitchFamily="34" charset="0"/>
                        </a:rPr>
                        <a:t>A messenger from God called Muhammad.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lgn="l"/>
                      <a:r>
                        <a:rPr lang="en-US" sz="1000" b="0">
                          <a:latin typeface="Arial" panose="020B0604020202020204" pitchFamily="34" charset="0"/>
                          <a:cs typeface="Arial" panose="020B0604020202020204" pitchFamily="34" charset="0"/>
                        </a:rPr>
                        <a:t>What can we find out about Muhammad from the Islamic stories of the Prophet and the Ants and the Crying Camel?</a:t>
                      </a:r>
                      <a:endParaRPr lang="en-GB" sz="100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24643">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lgn="l"/>
                      <a:r>
                        <a:rPr lang="en-US" sz="1000" b="0">
                          <a:latin typeface="Arial" panose="020B0604020202020204" pitchFamily="34" charset="0"/>
                          <a:cs typeface="Arial" panose="020B0604020202020204" pitchFamily="34" charset="0"/>
                        </a:rPr>
                        <a:t>Why do Muslims think God chose to reveal the words of the Qur’an to Muhammad?</a:t>
                      </a:r>
                    </a:p>
                    <a:p>
                      <a:pPr lvl="0" algn="l"/>
                      <a:endParaRPr lang="en-GB" sz="1000" b="0">
                        <a:latin typeface="Arial" panose="020B0604020202020204" pitchFamily="34" charset="0"/>
                        <a:cs typeface="Arial" panose="020B0604020202020204" pitchFamily="34"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551190">
                <a:tc rowSpan="2">
                  <a:txBody>
                    <a:bodyPr/>
                    <a:lstStyle/>
                    <a:p>
                      <a:pPr lvl="0"/>
                      <a:r>
                        <a:rPr lang="en-US" sz="1200" b="0" err="1">
                          <a:solidFill>
                            <a:schemeClr val="tx1"/>
                          </a:solidFill>
                          <a:latin typeface="Arial" panose="020B0604020202020204" pitchFamily="34" charset="0"/>
                          <a:cs typeface="Arial" panose="020B0604020202020204" pitchFamily="34" charset="0"/>
                        </a:rPr>
                        <a:t>Subha</a:t>
                      </a:r>
                      <a:endParaRPr lang="en-GB" sz="1200" b="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chemeClr val="tx1"/>
                          </a:solidFill>
                          <a:latin typeface="Arial" panose="020B0604020202020204" pitchFamily="34" charset="0"/>
                          <a:cs typeface="Arial" panose="020B0604020202020204" pitchFamily="34" charset="0"/>
                        </a:rPr>
                        <a:t>Prayer beads</a:t>
                      </a:r>
                      <a:endParaRPr lang="en-GB" sz="120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rgbClr val="7C5DA3"/>
                          </a:solidFill>
                          <a:latin typeface="Century Gothic" panose="020B0502020202020204" pitchFamily="34" charset="0"/>
                        </a:rPr>
                        <a:t>Sticky Knowledge</a:t>
                      </a: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77424">
                <a:tc vMerge="1">
                  <a:txBody>
                    <a:bodyPr/>
                    <a:lstStyle/>
                    <a:p>
                      <a:endParaRPr lang="en-US" sz="14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lgn="l"/>
                      <a:r>
                        <a:rPr lang="en-US" sz="1000" b="0">
                          <a:solidFill>
                            <a:schemeClr val="tx1"/>
                          </a:solidFill>
                          <a:latin typeface="Arial" panose="020B0604020202020204" pitchFamily="34" charset="0"/>
                          <a:cs typeface="Arial" panose="020B0604020202020204" pitchFamily="34" charset="0"/>
                        </a:rPr>
                        <a:t>Why are prayer beads important to Muslims?</a:t>
                      </a:r>
                      <a:endParaRPr lang="en-GB" sz="1000" b="0">
                        <a:solidFill>
                          <a:schemeClr val="tx1"/>
                        </a:solidFill>
                        <a:latin typeface="Arial" panose="020B0604020202020204" pitchFamily="34" charset="0"/>
                        <a:cs typeface="Arial" panose="020B0604020202020204" pitchFamily="34" charset="0"/>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50506698"/>
                  </a:ext>
                </a:extLst>
              </a:tr>
              <a:tr h="325795">
                <a:tc gridSpan="3">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200">
                          <a:latin typeface="Arial" panose="020B0604020202020204" pitchFamily="34" charset="0"/>
                          <a:cs typeface="Arial" panose="020B0604020202020204" pitchFamily="34" charset="0"/>
                        </a:rPr>
                        <a:t>Muslims believe in fairness and justice for all</a:t>
                      </a:r>
                      <a:endParaRPr lang="en-GB" sz="1200" b="0" u="none">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b="0" u="none">
                        <a:solidFill>
                          <a:schemeClr val="tx1"/>
                        </a:solidFill>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428877">
                <a:tc gridSpan="3">
                  <a:txBody>
                    <a:bodyPr/>
                    <a:lstStyle/>
                    <a:p>
                      <a:pPr marL="285750" indent="-285750">
                        <a:buFont typeface="Arial" panose="020B0604020202020204" pitchFamily="34" charset="0"/>
                        <a:buChar char="•"/>
                      </a:pPr>
                      <a:r>
                        <a:rPr lang="en-US" sz="1200">
                          <a:latin typeface="Arial" panose="020B0604020202020204" pitchFamily="34" charset="0"/>
                          <a:cs typeface="Arial" panose="020B0604020202020204" pitchFamily="34" charset="0"/>
                        </a:rPr>
                        <a:t>Many Muslims say ‘Peace be upon him’ after his name or write PBUH.</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70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3">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50"/>
                        <a:t>BBC Religions of the world animates some stories BBC bitesize KS1 clip www.bbc.co.uk/education/clips/zn6sb9q</a:t>
                      </a:r>
                      <a:br>
                        <a:rPr lang="en-GB" sz="1050" kern="1200">
                          <a:solidFill>
                            <a:srgbClr val="000000"/>
                          </a:solidFill>
                          <a:effectLst/>
                          <a:latin typeface="+mn-lt"/>
                          <a:ea typeface="+mn-ea"/>
                          <a:cs typeface="+mn-cs"/>
                        </a:rPr>
                      </a:br>
                      <a:endParaRPr lang="en-GB" sz="600"/>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05668819"/>
                  </a:ext>
                </a:extLst>
              </a:tr>
              <a:tr h="398149">
                <a:tc gridSpan="3">
                  <a:txBody>
                    <a:bodyPr/>
                    <a:lstStyle/>
                    <a:p>
                      <a:pPr marL="171450" lvl="0" indent="-171450" algn="l">
                        <a:buFont typeface="Wingdings" panose="05000000000000000000" pitchFamily="2" charset="2"/>
                        <a:buChar char="q"/>
                      </a:pPr>
                      <a:r>
                        <a:rPr lang="en-US" sz="1100">
                          <a:latin typeface="Arial" panose="020B0604020202020204" pitchFamily="34" charset="0"/>
                          <a:cs typeface="Arial" panose="020B0604020202020204" pitchFamily="34" charset="0"/>
                        </a:rPr>
                        <a:t>Stories of the Prophet are very important in Islam and often teach Muslims an inspiring lesson. Muslims follow Allah (God) but they learn a lot from the Prophets</a:t>
                      </a:r>
                      <a:endParaRPr lang="en-GB" sz="1100" b="0" u="none">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3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171450" lvl="0" indent="-171450" algn="l">
                        <a:buFont typeface="Wingdings" panose="05000000000000000000" pitchFamily="2" charset="2"/>
                        <a:buChar char="q"/>
                      </a:pPr>
                      <a:endParaRPr lang="en-GB" sz="1100" b="0" u="none">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846885045"/>
                  </a:ext>
                </a:extLst>
              </a:tr>
              <a:tr h="724569">
                <a:tc gridSpan="3">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100">
                          <a:latin typeface="Arial" panose="020B0604020202020204" pitchFamily="34" charset="0"/>
                          <a:cs typeface="Arial" panose="020B0604020202020204" pitchFamily="34" charset="0"/>
                        </a:rPr>
                        <a:t>‘</a:t>
                      </a:r>
                      <a:r>
                        <a:rPr lang="en-US" sz="1100" err="1">
                          <a:latin typeface="Arial" panose="020B0604020202020204" pitchFamily="34" charset="0"/>
                          <a:cs typeface="Arial" panose="020B0604020202020204" pitchFamily="34" charset="0"/>
                        </a:rPr>
                        <a:t>Subhanallah</a:t>
                      </a:r>
                      <a:r>
                        <a:rPr lang="en-US" sz="1100">
                          <a:latin typeface="Arial" panose="020B0604020202020204" pitchFamily="34" charset="0"/>
                          <a:cs typeface="Arial" panose="020B0604020202020204" pitchFamily="34" charset="0"/>
                        </a:rPr>
                        <a:t>’ means ‘Glory to God’</a:t>
                      </a:r>
                      <a:endParaRPr lang="en-GB" sz="1100" b="0" u="none">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4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1100" b="0" u="none">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5" name="Picture 4">
            <a:extLst>
              <a:ext uri="{FF2B5EF4-FFF2-40B4-BE49-F238E27FC236}">
                <a16:creationId xmlns:a16="http://schemas.microsoft.com/office/drawing/2014/main" id="{34A51E6B-196C-4C54-833F-0623106EEE67}"/>
              </a:ext>
            </a:extLst>
          </p:cNvPr>
          <p:cNvPicPr>
            <a:picLocks noChangeAspect="1"/>
          </p:cNvPicPr>
          <p:nvPr/>
        </p:nvPicPr>
        <p:blipFill>
          <a:blip r:embed="rId2"/>
          <a:stretch>
            <a:fillRect/>
          </a:stretch>
        </p:blipFill>
        <p:spPr>
          <a:xfrm>
            <a:off x="3522986" y="420321"/>
            <a:ext cx="1762125" cy="2228850"/>
          </a:xfrm>
          <a:prstGeom prst="rect">
            <a:avLst/>
          </a:prstGeom>
        </p:spPr>
      </p:pic>
      <p:pic>
        <p:nvPicPr>
          <p:cNvPr id="6" name="Picture 5">
            <a:extLst>
              <a:ext uri="{FF2B5EF4-FFF2-40B4-BE49-F238E27FC236}">
                <a16:creationId xmlns:a16="http://schemas.microsoft.com/office/drawing/2014/main" id="{9555DDC5-5FF7-4606-ADB7-89496B6477C4}"/>
              </a:ext>
            </a:extLst>
          </p:cNvPr>
          <p:cNvPicPr>
            <a:picLocks noChangeAspect="1"/>
          </p:cNvPicPr>
          <p:nvPr/>
        </p:nvPicPr>
        <p:blipFill>
          <a:blip r:embed="rId3"/>
          <a:stretch>
            <a:fillRect/>
          </a:stretch>
        </p:blipFill>
        <p:spPr>
          <a:xfrm>
            <a:off x="4854057" y="1534746"/>
            <a:ext cx="1619250" cy="2228850"/>
          </a:xfrm>
          <a:prstGeom prst="rect">
            <a:avLst/>
          </a:prstGeom>
        </p:spPr>
      </p:pic>
    </p:spTree>
    <p:extLst>
      <p:ext uri="{BB962C8B-B14F-4D97-AF65-F5344CB8AC3E}">
        <p14:creationId xmlns:p14="http://schemas.microsoft.com/office/powerpoint/2010/main" val="463888042"/>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screenshot of a book&#10;&#10;Description automatically generated">
            <a:extLst>
              <a:ext uri="{FF2B5EF4-FFF2-40B4-BE49-F238E27FC236}">
                <a16:creationId xmlns:a16="http://schemas.microsoft.com/office/drawing/2014/main" id="{42BB84CA-F6E9-F3BB-2CB5-C9973AA286E6}"/>
              </a:ext>
            </a:extLst>
          </p:cNvPr>
          <p:cNvPicPr>
            <a:picLocks noGrp="1" noChangeAspect="1"/>
          </p:cNvPicPr>
          <p:nvPr>
            <p:ph idx="1"/>
          </p:nvPr>
        </p:nvPicPr>
        <p:blipFill rotWithShape="1">
          <a:blip r:embed="rId2"/>
          <a:srcRect/>
          <a:stretch/>
        </p:blipFill>
        <p:spPr>
          <a:xfrm>
            <a:off x="20" y="10"/>
            <a:ext cx="9143980" cy="6857990"/>
          </a:xfrm>
          <a:noFill/>
        </p:spPr>
      </p:pic>
    </p:spTree>
    <p:extLst>
      <p:ext uri="{BB962C8B-B14F-4D97-AF65-F5344CB8AC3E}">
        <p14:creationId xmlns:p14="http://schemas.microsoft.com/office/powerpoint/2010/main" val="3650755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sz="2800" i="1"/>
              <a:t>What does it mean to belong to a faith community?  Year 1</a:t>
            </a:r>
            <a:endParaRPr lang="en-GB" sz="280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455205651"/>
              </p:ext>
            </p:extLst>
          </p:nvPr>
        </p:nvGraphicFramePr>
        <p:xfrm>
          <a:off x="66675" y="549275"/>
          <a:ext cx="9010651" cy="6414011"/>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17559">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5">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01489">
                <a:tc>
                  <a:txBody>
                    <a:bodyPr/>
                    <a:lstStyle/>
                    <a:p>
                      <a:pPr lvl="0"/>
                      <a:r>
                        <a:rPr lang="en-GB" sz="1400" b="0">
                          <a:solidFill>
                            <a:srgbClr val="7C5DA3"/>
                          </a:solidFill>
                          <a:latin typeface="Arial" panose="020B0604020202020204" pitchFamily="34" charset="0"/>
                          <a:cs typeface="Arial" panose="020B0604020202020204" pitchFamily="34" charset="0"/>
                        </a:rPr>
                        <a:t>God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a:solidFill>
                            <a:srgbClr val="000000"/>
                          </a:solidFill>
                          <a:effectLst/>
                          <a:latin typeface="+mn-lt"/>
                          <a:ea typeface="+mn-ea"/>
                          <a:cs typeface="+mn-cs"/>
                        </a:rPr>
                        <a:t>The creator and ruler of the universe</a:t>
                      </a:r>
                      <a:endParaRPr lang="en-GB" sz="11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a:t>Where do we belong?</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37555">
                <a:tc>
                  <a:txBody>
                    <a:bodyPr/>
                    <a:lstStyle/>
                    <a:p>
                      <a:r>
                        <a:rPr lang="en-GB" sz="1400" b="0">
                          <a:solidFill>
                            <a:srgbClr val="7C5DA3"/>
                          </a:solidFill>
                          <a:latin typeface="Arial" panose="020B0604020202020204" pitchFamily="34" charset="0"/>
                          <a:cs typeface="Arial" panose="020B0604020202020204" pitchFamily="34" charset="0"/>
                        </a:rPr>
                        <a:t>Faith</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a:solidFill>
                            <a:srgbClr val="000000"/>
                          </a:solidFill>
                          <a:effectLst/>
                          <a:latin typeface="+mn-lt"/>
                          <a:ea typeface="+mn-ea"/>
                          <a:cs typeface="+mn-cs"/>
                        </a:rPr>
                        <a:t>Trusting in something or someone</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r>
                        <a:rPr lang="en-GB" sz="1000"/>
                        <a:t>What does it mean to belong?</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35783">
                <a:tc rowSpan="2">
                  <a:txBody>
                    <a:bodyPr/>
                    <a:lstStyle/>
                    <a:p>
                      <a:r>
                        <a:rPr lang="en-US" sz="1400" b="0">
                          <a:solidFill>
                            <a:srgbClr val="7C5DA3"/>
                          </a:solidFill>
                          <a:latin typeface="Arial" panose="020B0604020202020204" pitchFamily="34" charset="0"/>
                          <a:cs typeface="Arial" panose="020B0604020202020204" pitchFamily="34" charset="0"/>
                        </a:rPr>
                        <a:t>Christian</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a:solidFill>
                            <a:srgbClr val="000000"/>
                          </a:solidFill>
                          <a:effectLst/>
                          <a:latin typeface="+mn-lt"/>
                          <a:ea typeface="+mn-ea"/>
                          <a:cs typeface="+mn-cs"/>
                        </a:rPr>
                        <a:t>A person who believes in Jesus </a:t>
                      </a:r>
                      <a:r>
                        <a:rPr lang="en-GB" sz="1100" b="1" i="0" kern="1200">
                          <a:solidFill>
                            <a:srgbClr val="000000"/>
                          </a:solidFill>
                          <a:effectLst/>
                          <a:latin typeface="+mn-lt"/>
                          <a:ea typeface="+mn-ea"/>
                          <a:cs typeface="+mn-cs"/>
                        </a:rPr>
                        <a:t>Christ</a:t>
                      </a:r>
                      <a:r>
                        <a:rPr lang="en-GB" sz="1100" b="0" i="0" kern="1200">
                          <a:solidFill>
                            <a:srgbClr val="000000"/>
                          </a:solidFill>
                          <a:effectLst/>
                          <a:latin typeface="+mn-lt"/>
                          <a:ea typeface="+mn-ea"/>
                          <a:cs typeface="+mn-cs"/>
                        </a:rPr>
                        <a:t> and follows his teachings.</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3537843"/>
                  </a:ext>
                </a:extLst>
              </a:tr>
              <a:tr h="622897">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a:txBody>
                    <a:bodyPr/>
                    <a:lstStyle/>
                    <a:p>
                      <a:pPr lvl="0"/>
                      <a:r>
                        <a:rPr lang="en-GB" sz="1000"/>
                        <a:t>What are the symbols of belonging?</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96821">
                <a:tc rowSpan="2">
                  <a:txBody>
                    <a:bodyPr/>
                    <a:lstStyle/>
                    <a:p>
                      <a:r>
                        <a:rPr lang="en-GB" sz="1400" b="0">
                          <a:solidFill>
                            <a:srgbClr val="7C5DA3"/>
                          </a:solidFill>
                          <a:latin typeface="Arial" panose="020B0604020202020204" pitchFamily="34" charset="0"/>
                          <a:cs typeface="Arial" panose="020B0604020202020204" pitchFamily="34" charset="0"/>
                        </a:rPr>
                        <a:t>Muslim</a:t>
                      </a:r>
                      <a:endParaRPr lang="en-US" sz="1400" b="0">
                        <a:solidFill>
                          <a:srgbClr val="7C5DA3"/>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a:solidFill>
                            <a:srgbClr val="000000"/>
                          </a:solidFill>
                          <a:effectLst/>
                          <a:latin typeface="+mn-lt"/>
                          <a:ea typeface="+mn-ea"/>
                          <a:cs typeface="+mn-cs"/>
                        </a:rPr>
                        <a:t>A religion based on belief in Allah as the only God and in Muhammad the prophet of God.</a:t>
                      </a:r>
                      <a:endParaRPr lang="en-US" sz="11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algn="ctr"/>
                      <a:r>
                        <a:rPr lang="en-GB" sz="1100" b="1">
                          <a:solidFill>
                            <a:srgbClr val="7C5DA3"/>
                          </a:solidFill>
                          <a:latin typeface="Century Gothic" panose="020B0502020202020204" pitchFamily="34" charset="0"/>
                        </a:rPr>
                        <a:t>Sticky Knowledge</a:t>
                      </a:r>
                      <a:endParaRPr lang="en-US"/>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lvl="0"/>
                      <a:r>
                        <a:rPr lang="en-GB" sz="1000"/>
                        <a:t>How do Christians show belonging through ceremonies?</a:t>
                      </a:r>
                      <a:endParaRPr lang="en-GB" sz="1000" b="0">
                        <a:latin typeface="Comic Sans MS" panose="030F0902030302020204" pitchFamily="66" charset="0"/>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334151">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3">
                  <a:txBody>
                    <a:bodyPr/>
                    <a:lstStyle/>
                    <a:p>
                      <a:pPr lvl="0"/>
                      <a:r>
                        <a:rPr lang="en-GB" sz="1000"/>
                        <a:t>How do Muslims show belonging through ceremonies?</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628855">
                <a:tc>
                  <a:txBody>
                    <a:bodyPr/>
                    <a:lstStyle/>
                    <a:p>
                      <a:r>
                        <a:rPr lang="en-US" sz="1400" b="0">
                          <a:solidFill>
                            <a:srgbClr val="7C5DA3"/>
                          </a:solidFill>
                          <a:latin typeface="Arial" panose="020B0604020202020204" pitchFamily="34" charset="0"/>
                          <a:cs typeface="Arial" panose="020B0604020202020204" pitchFamily="34" charset="0"/>
                        </a:rPr>
                        <a:t>Belonging</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a:solidFill>
                            <a:srgbClr val="000000"/>
                          </a:solidFill>
                          <a:effectLst/>
                          <a:latin typeface="+mn-lt"/>
                          <a:ea typeface="+mn-ea"/>
                          <a:cs typeface="+mn-cs"/>
                        </a:rPr>
                        <a:t>Being an important member of a group</a:t>
                      </a:r>
                      <a:endParaRPr lang="en-US"/>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GB" sz="1200" b="0"/>
                        <a:t>People’s faith and beliefs can help them overcome challenging times in their lives. </a:t>
                      </a:r>
                      <a:endParaRPr lang="en-US" sz="1200" b="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US"/>
                    </a:p>
                  </a:txBody>
                  <a:tcPr/>
                </a:tc>
                <a:extLst>
                  <a:ext uri="{0D108BD9-81ED-4DB2-BD59-A6C34878D82A}">
                    <a16:rowId xmlns:a16="http://schemas.microsoft.com/office/drawing/2014/main" val="2794032675"/>
                  </a:ext>
                </a:extLst>
              </a:tr>
              <a:tr h="487011">
                <a:tc rowSpan="3">
                  <a:txBody>
                    <a:bodyPr/>
                    <a:lstStyle/>
                    <a:p>
                      <a:r>
                        <a:rPr lang="en-GB" sz="1400" b="0">
                          <a:solidFill>
                            <a:srgbClr val="7C5DA3"/>
                          </a:solidFill>
                          <a:latin typeface="Arial" panose="020B0604020202020204" pitchFamily="34" charset="0"/>
                          <a:cs typeface="Arial" panose="020B0604020202020204" pitchFamily="34" charset="0"/>
                        </a:rPr>
                        <a:t>Community</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r>
                        <a:rPr lang="en-GB" sz="1100" b="0" i="0" kern="1200">
                          <a:solidFill>
                            <a:srgbClr val="000000"/>
                          </a:solidFill>
                          <a:effectLst/>
                          <a:latin typeface="+mn-lt"/>
                          <a:ea typeface="+mn-ea"/>
                          <a:cs typeface="+mn-cs"/>
                        </a:rPr>
                        <a:t>A group of people living in a particular area.</a:t>
                      </a:r>
                      <a:endParaRPr lang="en-US"/>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171450" indent="-171450">
                        <a:buFont typeface="Arial" panose="020B0604020202020204" pitchFamily="34" charset="0"/>
                        <a:buChar char="•"/>
                      </a:pPr>
                      <a:r>
                        <a:rPr lang="en-GB" sz="1200" b="0"/>
                        <a:t>There are many ‘People of Faith’ whose experiences have inspired others.</a:t>
                      </a:r>
                      <a:endParaRPr lang="en-US" sz="1200" b="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000" b="0">
                        <a:latin typeface="Comic Sans MS" panose="030F0902030302020204" pitchFamily="66" charset="0"/>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85064160"/>
                  </a:ext>
                </a:extLst>
              </a:tr>
              <a:tr h="307748">
                <a:tc vMerge="1">
                  <a:txBody>
                    <a:bodyPr/>
                    <a:lstStyle/>
                    <a:p>
                      <a:r>
                        <a:rPr lang="en-US" sz="1400" b="0">
                          <a:solidFill>
                            <a:srgbClr val="7C5DA3"/>
                          </a:solidFill>
                          <a:latin typeface="Arial" panose="020B0604020202020204" pitchFamily="34" charset="0"/>
                          <a:cs typeface="Arial" panose="020B0604020202020204" pitchFamily="34" charset="0"/>
                        </a:rPr>
                        <a:t>Belonging</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r>
                        <a:rPr lang="en-GB" sz="1100" b="0" i="0" kern="1200">
                          <a:solidFill>
                            <a:srgbClr val="000000"/>
                          </a:solidFill>
                          <a:effectLst/>
                          <a:latin typeface="+mn-lt"/>
                          <a:ea typeface="+mn-ea"/>
                          <a:cs typeface="+mn-cs"/>
                        </a:rPr>
                        <a:t>Being an important member of a group</a:t>
                      </a:r>
                      <a:endParaRPr lang="en-US" sz="11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lgn="ctr"/>
                      <a:r>
                        <a:rPr lang="en-GB" sz="1100" b="1">
                          <a:solidFill>
                            <a:schemeClr val="bg1"/>
                          </a:solidFill>
                          <a:latin typeface="Century Gothic" pitchFamily="34"/>
                        </a:rPr>
                        <a:t>Useful Websites /resources</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136012">
                <a:tc vMerge="1">
                  <a:txBody>
                    <a:bodyPr/>
                    <a:lstStyle/>
                    <a:p>
                      <a:endParaRPr lang="en-GB"/>
                    </a:p>
                  </a:txBody>
                  <a:tcPr>
                    <a:lnT w="6350" cap="flat" cmpd="sng" algn="ctr">
                      <a:solidFill>
                        <a:schemeClr val="tx1"/>
                      </a:solidFill>
                      <a:prstDash val="solid"/>
                      <a:round/>
                      <a:headEnd type="none" w="med" len="med"/>
                      <a:tailEnd type="none" w="med" len="med"/>
                    </a:lnT>
                  </a:tcPr>
                </a:tc>
                <a:tc vMerge="1">
                  <a:txBody>
                    <a:bodyPr/>
                    <a:lstStyle/>
                    <a:p>
                      <a:endParaRPr lang="en-GB"/>
                    </a:p>
                  </a:txBody>
                  <a:tcPr>
                    <a:lnT w="6350" cap="flat" cmpd="sng" algn="ctr">
                      <a:solidFill>
                        <a:schemeClr val="tx1"/>
                      </a:solidFill>
                      <a:prstDash val="solid"/>
                      <a:round/>
                      <a:headEnd type="none" w="med" len="med"/>
                      <a:tailEnd type="none" w="med" len="med"/>
                    </a:lnT>
                  </a:tcPr>
                </a:tc>
                <a:tc vMerge="1">
                  <a:txBody>
                    <a:bodyPr/>
                    <a:lstStyle/>
                    <a:p>
                      <a:endParaRPr lang="en-GB"/>
                    </a:p>
                  </a:txBody>
                  <a:tcPr>
                    <a:lnT w="6350" cap="flat" cmpd="sng" algn="ctr">
                      <a:solidFill>
                        <a:schemeClr val="tx1"/>
                      </a:solidFill>
                      <a:prstDash val="solid"/>
                      <a:round/>
                      <a:headEnd type="none" w="med" len="med"/>
                      <a:tailEnd type="none" w="med" len="med"/>
                    </a:lnT>
                  </a:tcPr>
                </a:tc>
                <a:tc rowSpan="3">
                  <a:txBody>
                    <a:bodyPr/>
                    <a:lstStyle/>
                    <a:p>
                      <a:pPr marL="0" lvl="0" indent="0">
                        <a:buFont typeface="Arial" panose="020B0604020202020204" pitchFamily="34" charset="0"/>
                        <a:buNone/>
                      </a:pPr>
                      <a:r>
                        <a:rPr lang="en-GB" sz="1050">
                          <a:solidFill>
                            <a:schemeClr val="tx1"/>
                          </a:solidFill>
                          <a:latin typeface="Century Gothic" pitchFamily="34"/>
                        </a:rPr>
                        <a:t>Dogger by Shirley Hughes</a:t>
                      </a:r>
                    </a:p>
                  </a:txBody>
                  <a:tcPr marT="45728" marB="45728" anchor="ctr">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447155">
                <a:tc>
                  <a:txBody>
                    <a:bodyPr/>
                    <a:lstStyle/>
                    <a:p>
                      <a:r>
                        <a:rPr lang="en-GB" sz="1400" b="0">
                          <a:solidFill>
                            <a:srgbClr val="7C5DA3"/>
                          </a:solidFill>
                          <a:latin typeface="Arial" panose="020B0604020202020204" pitchFamily="34" charset="0"/>
                          <a:cs typeface="Arial" panose="020B0604020202020204" pitchFamily="34" charset="0"/>
                        </a:rPr>
                        <a:t>Baptism</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a:solidFill>
                            <a:srgbClr val="000000"/>
                          </a:solidFill>
                          <a:effectLst/>
                          <a:latin typeface="+mn-lt"/>
                          <a:ea typeface="+mn-ea"/>
                          <a:cs typeface="+mn-cs"/>
                        </a:rPr>
                        <a:t>A rite or ceremony performed by most Christian churches.</a:t>
                      </a:r>
                      <a:endParaRPr lang="en-GB" sz="1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Arial" panose="020B0604020202020204" pitchFamily="34" charset="0"/>
                        <a:buChar char="•"/>
                      </a:pPr>
                      <a:r>
                        <a:rPr lang="en-GB" sz="1200" b="0" i="0" kern="1200">
                          <a:solidFill>
                            <a:srgbClr val="000000"/>
                          </a:solidFill>
                          <a:effectLst/>
                          <a:latin typeface="+mn-lt"/>
                          <a:ea typeface="+mn-ea"/>
                          <a:cs typeface="+mn-cs"/>
                        </a:rPr>
                        <a:t> A Faith community is a community of people sharing the same religious faith</a:t>
                      </a:r>
                      <a:endParaRPr lang="en-GB" sz="12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813754">
                <a:tc>
                  <a:txBody>
                    <a:bodyPr/>
                    <a:lstStyle/>
                    <a:p>
                      <a:r>
                        <a:rPr lang="en-GB" sz="1400" b="0">
                          <a:solidFill>
                            <a:srgbClr val="7C5DA3"/>
                          </a:solidFill>
                          <a:latin typeface="Arial" panose="020B0604020202020204" pitchFamily="34" charset="0"/>
                          <a:cs typeface="Arial" panose="020B0604020202020204" pitchFamily="34" charset="0"/>
                        </a:rPr>
                        <a:t>Cross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a:solidFill>
                            <a:srgbClr val="000000"/>
                          </a:solidFill>
                          <a:effectLst/>
                          <a:latin typeface="+mn-lt"/>
                          <a:ea typeface="+mn-ea"/>
                          <a:cs typeface="+mn-cs"/>
                        </a:rPr>
                        <a:t>A structure, object, or mark formed by two lines that </a:t>
                      </a:r>
                      <a:r>
                        <a:rPr lang="en-GB" sz="1100" b="1" i="0" kern="1200">
                          <a:solidFill>
                            <a:srgbClr val="000000"/>
                          </a:solidFill>
                          <a:effectLst/>
                          <a:latin typeface="+mn-lt"/>
                          <a:ea typeface="+mn-ea"/>
                          <a:cs typeface="+mn-cs"/>
                        </a:rPr>
                        <a:t>cross</a:t>
                      </a:r>
                      <a:r>
                        <a:rPr lang="en-GB" sz="1100" b="0" i="0" kern="1200">
                          <a:solidFill>
                            <a:srgbClr val="000000"/>
                          </a:solidFill>
                          <a:effectLst/>
                          <a:latin typeface="+mn-lt"/>
                          <a:ea typeface="+mn-ea"/>
                          <a:cs typeface="+mn-cs"/>
                        </a:rPr>
                        <a:t> each other.</a:t>
                      </a:r>
                      <a:endParaRPr lang="en-GB" sz="1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800" b="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2" name="Picture 1">
            <a:extLst>
              <a:ext uri="{FF2B5EF4-FFF2-40B4-BE49-F238E27FC236}">
                <a16:creationId xmlns:a16="http://schemas.microsoft.com/office/drawing/2014/main" id="{BD4DC3C1-8D05-404A-8486-4681FECA2E04}"/>
              </a:ext>
            </a:extLst>
          </p:cNvPr>
          <p:cNvPicPr>
            <a:picLocks noChangeAspect="1"/>
          </p:cNvPicPr>
          <p:nvPr/>
        </p:nvPicPr>
        <p:blipFill>
          <a:blip r:embed="rId2"/>
          <a:stretch>
            <a:fillRect/>
          </a:stretch>
        </p:blipFill>
        <p:spPr>
          <a:xfrm>
            <a:off x="3498022" y="883202"/>
            <a:ext cx="3499615" cy="1840120"/>
          </a:xfrm>
          <a:prstGeom prst="rect">
            <a:avLst/>
          </a:prstGeom>
        </p:spPr>
      </p:pic>
    </p:spTree>
    <p:extLst>
      <p:ext uri="{BB962C8B-B14F-4D97-AF65-F5344CB8AC3E}">
        <p14:creationId xmlns:p14="http://schemas.microsoft.com/office/powerpoint/2010/main" val="597585466"/>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sz="3600" i="1"/>
              <a:t>Where do we belong? R/1</a:t>
            </a:r>
            <a:endParaRPr lang="en-GB" sz="360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870875316"/>
              </p:ext>
            </p:extLst>
          </p:nvPr>
        </p:nvGraphicFramePr>
        <p:xfrm>
          <a:off x="66675" y="549275"/>
          <a:ext cx="9010651" cy="5849358"/>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17559">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1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rgbClr val="7C5DA3"/>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01489">
                <a:tc rowSpan="2">
                  <a:txBody>
                    <a:bodyPr/>
                    <a:lstStyle/>
                    <a:p>
                      <a:pPr lvl="0"/>
                      <a:r>
                        <a:rPr lang="en-GB" sz="1400" b="0">
                          <a:solidFill>
                            <a:srgbClr val="7C5DA3"/>
                          </a:solidFill>
                          <a:latin typeface="Arial" panose="020B0604020202020204" pitchFamily="34" charset="0"/>
                          <a:cs typeface="Arial" panose="020B0604020202020204" pitchFamily="34" charset="0"/>
                        </a:rPr>
                        <a:t>Unique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rgbClr val="000000"/>
                          </a:solidFill>
                          <a:effectLst/>
                          <a:latin typeface="Arial" panose="020B0604020202020204" pitchFamily="34" charset="0"/>
                          <a:ea typeface="+mn-ea"/>
                          <a:cs typeface="Arial" panose="020B0604020202020204" pitchFamily="34" charset="0"/>
                        </a:rPr>
                        <a:t> Being the only one of its kind.</a:t>
                      </a:r>
                      <a:endParaRPr lang="en-GB" sz="120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a:t>How do we show respect for one another?</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75241">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000"/>
                        <a:t>How do we show love/ how do I know I am loved?</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98097">
                <a:tc rowSpan="2">
                  <a:txBody>
                    <a:bodyPr/>
                    <a:lstStyle/>
                    <a:p>
                      <a:pPr lvl="0"/>
                      <a:r>
                        <a:rPr lang="en-GB" sz="1400" b="0">
                          <a:solidFill>
                            <a:srgbClr val="7C5DA3"/>
                          </a:solidFill>
                          <a:latin typeface="Arial" panose="020B0604020202020204" pitchFamily="34" charset="0"/>
                          <a:cs typeface="Arial" panose="020B0604020202020204" pitchFamily="34" charset="0"/>
                        </a:rPr>
                        <a:t>Valuable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tx1"/>
                          </a:solidFill>
                          <a:latin typeface="Arial" panose="020B0604020202020204" pitchFamily="34" charset="0"/>
                          <a:cs typeface="Arial" panose="020B0604020202020204" pitchFamily="34" charset="0"/>
                        </a:rPr>
                        <a:t>Something that is useful or worth lots of money.</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22897">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000"/>
                        <a:t>Who do you care about? How do we show care/how do I know I am cared for?</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96821">
                <a:tc rowSpan="2">
                  <a:txBody>
                    <a:bodyPr/>
                    <a:lstStyle/>
                    <a:p>
                      <a:r>
                        <a:rPr lang="en-US" sz="1400" b="0">
                          <a:solidFill>
                            <a:srgbClr val="7C5DA3"/>
                          </a:solidFill>
                          <a:latin typeface="Arial" panose="020B0604020202020204" pitchFamily="34" charset="0"/>
                          <a:cs typeface="Arial" panose="020B0604020202020204" pitchFamily="34" charset="0"/>
                        </a:rPr>
                        <a:t>Belonging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600" b="0" i="0" kern="1200">
                          <a:solidFill>
                            <a:srgbClr val="000000"/>
                          </a:solidFill>
                          <a:effectLst/>
                          <a:latin typeface="+mn-lt"/>
                          <a:ea typeface="+mn-ea"/>
                          <a:cs typeface="+mn-cs"/>
                        </a:rPr>
                        <a:t>A sense of fitting in or feeling like you are an important member of a group.</a:t>
                      </a:r>
                      <a:endParaRPr lang="en-US" sz="12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000"/>
                        <a:t>How do you know what people are feeling?</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39985">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000"/>
                        <a:t>How do we show people they are welcome?</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619033">
                <a:tc gridSpan="2">
                  <a:txBody>
                    <a:bodyPr/>
                    <a:lstStyle/>
                    <a:p>
                      <a:pPr lvl="0" algn="ctr"/>
                      <a:r>
                        <a:rPr lang="en-GB" sz="1200" b="1">
                          <a:solidFill>
                            <a:srgbClr val="7C5DA3"/>
                          </a:solidFill>
                          <a:latin typeface="Century Gothic" pitchFamily="34"/>
                        </a:rPr>
                        <a:t>Sticky Knowledge</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4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633794">
                <a:tc gridSpan="2">
                  <a:txBody>
                    <a:bodyPr/>
                    <a:lstStyle/>
                    <a:p>
                      <a:r>
                        <a:rPr lang="en-GB" sz="1200"/>
                        <a:t>Each person is unique and valuable.</a:t>
                      </a:r>
                      <a:endParaRPr lang="en-US" sz="12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lgn="ctr"/>
                      <a:r>
                        <a:rPr lang="en-GB" sz="1100" b="1">
                          <a:solidFill>
                            <a:schemeClr val="bg1"/>
                          </a:solidFill>
                          <a:latin typeface="Century Gothic" pitchFamily="34"/>
                        </a:rPr>
                        <a:t>Useful Websites /resources</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236620">
                <a:tc rowSpan="2" gridSpan="2">
                  <a:txBody>
                    <a:bodyPr/>
                    <a:lstStyle/>
                    <a:p>
                      <a:pPr lvl="0"/>
                      <a:r>
                        <a:rPr lang="en-GB" sz="1200"/>
                        <a:t>Religious beliefs that each person is unique and valuable.</a:t>
                      </a:r>
                      <a:endParaRPr lang="en-GB" sz="1200" b="1">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hMerge="1">
                  <a:txBody>
                    <a:bodyPr/>
                    <a:lstStyle/>
                    <a:p>
                      <a:pPr lvl="0"/>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136012">
                <a:tc gridSpan="2" vMerge="1">
                  <a:txBody>
                    <a:bodyPr/>
                    <a:lstStyle/>
                    <a:p>
                      <a:endParaRPr lang="en-GB"/>
                    </a:p>
                  </a:txBody>
                  <a:tcPr/>
                </a:tc>
                <a:tc hMerge="1" vMerge="1">
                  <a:txBody>
                    <a:bodyPr/>
                    <a:lstStyle/>
                    <a:p>
                      <a:endParaRPr lang="en-GB"/>
                    </a:p>
                  </a:txBody>
                  <a:tcPr/>
                </a:tc>
                <a:tc vMerge="1">
                  <a:txBody>
                    <a:bodyPr/>
                    <a:lstStyle/>
                    <a:p>
                      <a:endParaRPr lang="en-GB"/>
                    </a:p>
                  </a:txBody>
                  <a:tcPr/>
                </a:tc>
                <a:tc rowSpan="2">
                  <a:txBody>
                    <a:bodyPr/>
                    <a:lstStyle/>
                    <a:p>
                      <a:pPr marL="0" lvl="0" indent="0">
                        <a:buFont typeface="Arial" panose="020B0604020202020204" pitchFamily="34" charset="0"/>
                        <a:buNone/>
                      </a:pPr>
                      <a:r>
                        <a:rPr lang="en-GB" sz="1050">
                          <a:solidFill>
                            <a:schemeClr val="tx1"/>
                          </a:solidFill>
                          <a:latin typeface="Century Gothic" pitchFamily="34"/>
                        </a:rPr>
                        <a:t>Children’s bible</a:t>
                      </a: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447155">
                <a:tc gridSpan="2">
                  <a:txBody>
                    <a:bodyPr/>
                    <a:lstStyle/>
                    <a:p>
                      <a:r>
                        <a:rPr lang="en-GB" sz="1200"/>
                        <a:t>God’s love for children is shown in Christianity through infant baptism and dedication.</a:t>
                      </a:r>
                      <a:endParaRPr lang="en-GB" sz="1200">
                        <a:solidFill>
                          <a:srgbClr val="7C5DA3"/>
                        </a:solidFill>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3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bl>
          </a:graphicData>
        </a:graphic>
      </p:graphicFrame>
      <p:pic>
        <p:nvPicPr>
          <p:cNvPr id="2" name="Picture 1">
            <a:extLst>
              <a:ext uri="{FF2B5EF4-FFF2-40B4-BE49-F238E27FC236}">
                <a16:creationId xmlns:a16="http://schemas.microsoft.com/office/drawing/2014/main" id="{DD7738FA-1B1A-784C-924D-B5F76120FB98}"/>
              </a:ext>
            </a:extLst>
          </p:cNvPr>
          <p:cNvPicPr>
            <a:picLocks noChangeAspect="1"/>
          </p:cNvPicPr>
          <p:nvPr/>
        </p:nvPicPr>
        <p:blipFill>
          <a:blip r:embed="rId2"/>
          <a:stretch>
            <a:fillRect/>
          </a:stretch>
        </p:blipFill>
        <p:spPr>
          <a:xfrm>
            <a:off x="3467376" y="549275"/>
            <a:ext cx="3509894" cy="1504240"/>
          </a:xfrm>
          <a:prstGeom prst="rect">
            <a:avLst/>
          </a:prstGeom>
        </p:spPr>
      </p:pic>
      <p:pic>
        <p:nvPicPr>
          <p:cNvPr id="4" name="Picture 3">
            <a:extLst>
              <a:ext uri="{FF2B5EF4-FFF2-40B4-BE49-F238E27FC236}">
                <a16:creationId xmlns:a16="http://schemas.microsoft.com/office/drawing/2014/main" id="{234C6957-BF1D-A244-BE7A-E074A81C3C8A}"/>
              </a:ext>
            </a:extLst>
          </p:cNvPr>
          <p:cNvPicPr>
            <a:picLocks noChangeAspect="1"/>
          </p:cNvPicPr>
          <p:nvPr/>
        </p:nvPicPr>
        <p:blipFill>
          <a:blip r:embed="rId3"/>
          <a:stretch>
            <a:fillRect/>
          </a:stretch>
        </p:blipFill>
        <p:spPr>
          <a:xfrm>
            <a:off x="3467376" y="2148607"/>
            <a:ext cx="3509894" cy="1874993"/>
          </a:xfrm>
          <a:prstGeom prst="rect">
            <a:avLst/>
          </a:prstGeom>
        </p:spPr>
      </p:pic>
      <p:pic>
        <p:nvPicPr>
          <p:cNvPr id="5" name="Picture 4">
            <a:extLst>
              <a:ext uri="{FF2B5EF4-FFF2-40B4-BE49-F238E27FC236}">
                <a16:creationId xmlns:a16="http://schemas.microsoft.com/office/drawing/2014/main" id="{1AB908DB-63FF-A642-9BB2-3FBFF1145DE2}"/>
              </a:ext>
            </a:extLst>
          </p:cNvPr>
          <p:cNvPicPr>
            <a:picLocks noChangeAspect="1"/>
          </p:cNvPicPr>
          <p:nvPr/>
        </p:nvPicPr>
        <p:blipFill>
          <a:blip r:embed="rId4"/>
          <a:stretch>
            <a:fillRect/>
          </a:stretch>
        </p:blipFill>
        <p:spPr>
          <a:xfrm>
            <a:off x="3467376" y="4118691"/>
            <a:ext cx="3587950" cy="1874993"/>
          </a:xfrm>
          <a:prstGeom prst="rect">
            <a:avLst/>
          </a:prstGeom>
        </p:spPr>
      </p:pic>
    </p:spTree>
    <p:extLst>
      <p:ext uri="{BB962C8B-B14F-4D97-AF65-F5344CB8AC3E}">
        <p14:creationId xmlns:p14="http://schemas.microsoft.com/office/powerpoint/2010/main" val="1227367393"/>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i="1"/>
              <a:t>Which people are special and why? R</a:t>
            </a:r>
            <a:endParaRPr lang="en-GB"/>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534643185"/>
              </p:ext>
            </p:extLst>
          </p:nvPr>
        </p:nvGraphicFramePr>
        <p:xfrm>
          <a:off x="66675" y="549275"/>
          <a:ext cx="9010651" cy="6439884"/>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17559">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01489">
                <a:tc rowSpan="2">
                  <a:txBody>
                    <a:bodyPr/>
                    <a:lstStyle/>
                    <a:p>
                      <a:pPr lvl="0"/>
                      <a:r>
                        <a:rPr lang="en-GB" sz="1400" b="1">
                          <a:solidFill>
                            <a:srgbClr val="7C5DA3"/>
                          </a:solidFill>
                          <a:latin typeface="Arial" panose="020B0604020202020204" pitchFamily="34" charset="0"/>
                          <a:cs typeface="Arial" panose="020B0604020202020204" pitchFamily="34" charset="0"/>
                        </a:rPr>
                        <a:t>Love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kern="1200">
                          <a:solidFill>
                            <a:srgbClr val="000000"/>
                          </a:solidFill>
                          <a:effectLst/>
                          <a:latin typeface="+mn-lt"/>
                          <a:ea typeface="+mn-ea"/>
                          <a:cs typeface="+mn-cs"/>
                        </a:rPr>
                        <a:t> Strong and warm affection</a:t>
                      </a:r>
                      <a:endParaRPr lang="en-GB" sz="2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a:t>Who are my special people?</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75241">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000"/>
                        <a:t>What makes people special?</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98097">
                <a:tc rowSpan="2">
                  <a:txBody>
                    <a:bodyPr/>
                    <a:lstStyle/>
                    <a:p>
                      <a:pPr lvl="0"/>
                      <a:r>
                        <a:rPr lang="en-GB" sz="1400" b="1">
                          <a:solidFill>
                            <a:srgbClr val="7C5DA3"/>
                          </a:solidFill>
                          <a:latin typeface="Arial" panose="020B0604020202020204" pitchFamily="34" charset="0"/>
                          <a:cs typeface="Arial" panose="020B0604020202020204" pitchFamily="34" charset="0"/>
                        </a:rPr>
                        <a:t>Trust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kern="1200">
                          <a:solidFill>
                            <a:srgbClr val="000000"/>
                          </a:solidFill>
                          <a:effectLst/>
                          <a:latin typeface="+mn-lt"/>
                          <a:ea typeface="+mn-ea"/>
                          <a:cs typeface="+mn-cs"/>
                        </a:rPr>
                        <a:t>Firm belief in the character, strength, or truth of someone or something.</a:t>
                      </a: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22897">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000"/>
                        <a:t>What did Jesus do that made people think he was special?</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96821">
                <a:tc rowSpan="2">
                  <a:txBody>
                    <a:bodyPr/>
                    <a:lstStyle/>
                    <a:p>
                      <a:r>
                        <a:rPr lang="en-US" sz="1400" b="1">
                          <a:solidFill>
                            <a:srgbClr val="7C5DA3"/>
                          </a:solidFill>
                          <a:latin typeface="Arial" panose="020B0604020202020204" pitchFamily="34" charset="0"/>
                          <a:cs typeface="Arial" panose="020B0604020202020204" pitchFamily="34" charset="0"/>
                        </a:rPr>
                        <a:t>Inspire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400" b="0" i="0" kern="1200">
                          <a:solidFill>
                            <a:srgbClr val="000000"/>
                          </a:solidFill>
                          <a:effectLst/>
                          <a:latin typeface="+mn-lt"/>
                          <a:ea typeface="+mn-ea"/>
                          <a:cs typeface="+mn-cs"/>
                        </a:rPr>
                        <a:t>To move or guide by divine influence.</a:t>
                      </a:r>
                      <a:endParaRPr lang="en-US" sz="11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000"/>
                        <a:t>Why is Moses special?</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39985">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000"/>
                        <a:t>In other religions, what stories are there about special people?</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619033">
                <a:tc>
                  <a:txBody>
                    <a:bodyPr/>
                    <a:lstStyle/>
                    <a:p>
                      <a:pPr lvl="0"/>
                      <a:r>
                        <a:rPr lang="en-GB" sz="1400" b="1">
                          <a:solidFill>
                            <a:srgbClr val="7C5DA3"/>
                          </a:solidFill>
                          <a:latin typeface="Arial" panose="020B0604020202020204" pitchFamily="34" charset="0"/>
                          <a:cs typeface="Arial" panose="020B0604020202020204" pitchFamily="34" charset="0"/>
                        </a:rPr>
                        <a:t>Care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kern="1200">
                          <a:solidFill>
                            <a:srgbClr val="000000"/>
                          </a:solidFill>
                          <a:effectLst/>
                          <a:latin typeface="+mn-lt"/>
                          <a:ea typeface="+mn-ea"/>
                          <a:cs typeface="+mn-cs"/>
                        </a:rPr>
                        <a:t>To feel interest or concern.</a:t>
                      </a:r>
                      <a:endParaRPr lang="en-GB" sz="2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extLst>
                  <a:ext uri="{0D108BD9-81ED-4DB2-BD59-A6C34878D82A}">
                    <a16:rowId xmlns:a16="http://schemas.microsoft.com/office/drawing/2014/main" val="3874351970"/>
                  </a:ext>
                </a:extLst>
              </a:tr>
              <a:tr h="633794">
                <a:tc gridSpan="2">
                  <a:txBody>
                    <a:bodyPr/>
                    <a:lstStyle/>
                    <a:p>
                      <a:pPr algn="ctr"/>
                      <a:r>
                        <a:rPr lang="en-US" sz="1400" b="1">
                          <a:solidFill>
                            <a:srgbClr val="7C5DA3"/>
                          </a:solidFill>
                        </a:rPr>
                        <a:t>Sticky Knowledge</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lgn="ctr"/>
                      <a:r>
                        <a:rPr lang="en-GB" sz="1100" b="1">
                          <a:solidFill>
                            <a:schemeClr val="bg1"/>
                          </a:solidFill>
                          <a:latin typeface="Century Gothic" pitchFamily="34"/>
                        </a:rPr>
                        <a:t>Useful Websites </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236620">
                <a:tc rowSpan="2" gridSpan="2">
                  <a:txBody>
                    <a:bodyPr/>
                    <a:lstStyle/>
                    <a:p>
                      <a:pPr lvl="0"/>
                      <a:r>
                        <a:rPr lang="en-GB" sz="1200" b="1" i="0" kern="1200">
                          <a:solidFill>
                            <a:srgbClr val="000000"/>
                          </a:solidFill>
                          <a:effectLst/>
                          <a:latin typeface="+mn-lt"/>
                          <a:ea typeface="+mn-ea"/>
                          <a:cs typeface="+mn-cs"/>
                        </a:rPr>
                        <a:t>Firefighters</a:t>
                      </a:r>
                      <a:r>
                        <a:rPr lang="en-GB" sz="1200" b="0" i="0" kern="1200">
                          <a:solidFill>
                            <a:srgbClr val="000000"/>
                          </a:solidFill>
                          <a:effectLst/>
                          <a:latin typeface="+mn-lt"/>
                          <a:ea typeface="+mn-ea"/>
                          <a:cs typeface="+mn-cs"/>
                        </a:rPr>
                        <a:t> or </a:t>
                      </a:r>
                      <a:r>
                        <a:rPr lang="en-GB" sz="1200" b="1" i="0" kern="1200">
                          <a:solidFill>
                            <a:srgbClr val="000000"/>
                          </a:solidFill>
                          <a:effectLst/>
                          <a:latin typeface="+mn-lt"/>
                          <a:ea typeface="+mn-ea"/>
                          <a:cs typeface="+mn-cs"/>
                        </a:rPr>
                        <a:t>firemen</a:t>
                      </a:r>
                      <a:r>
                        <a:rPr lang="en-GB" sz="1200" b="0" i="0" kern="1200">
                          <a:solidFill>
                            <a:srgbClr val="000000"/>
                          </a:solidFill>
                          <a:effectLst/>
                          <a:latin typeface="+mn-lt"/>
                          <a:ea typeface="+mn-ea"/>
                          <a:cs typeface="+mn-cs"/>
                        </a:rPr>
                        <a:t> are people whose job is to put out fires and rescue people</a:t>
                      </a:r>
                      <a:endParaRPr lang="en-GB" sz="1200" b="1">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hMerge="1">
                  <a:txBody>
                    <a:bodyPr/>
                    <a:lstStyle/>
                    <a:p>
                      <a:pPr lvl="0"/>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136012">
                <a:tc gridSpan="2" vMerge="1">
                  <a:txBody>
                    <a:bodyPr/>
                    <a:lstStyle/>
                    <a:p>
                      <a:endParaRPr lang="en-GB"/>
                    </a:p>
                  </a:txBody>
                  <a:tcPr/>
                </a:tc>
                <a:tc hMerge="1" vMerge="1">
                  <a:txBody>
                    <a:bodyPr/>
                    <a:lstStyle/>
                    <a:p>
                      <a:endParaRPr lang="en-GB"/>
                    </a:p>
                  </a:txBody>
                  <a:tcPr/>
                </a:tc>
                <a:tc vMerge="1">
                  <a:txBody>
                    <a:bodyPr/>
                    <a:lstStyle/>
                    <a:p>
                      <a:endParaRPr lang="en-GB"/>
                    </a:p>
                  </a:txBody>
                  <a:tcPr/>
                </a:tc>
                <a:tc rowSpan="3">
                  <a:txBody>
                    <a:bodyPr/>
                    <a:lstStyle/>
                    <a:p>
                      <a:pPr marL="0" lvl="0" indent="0">
                        <a:buFont typeface="Arial" panose="020B0604020202020204" pitchFamily="34" charset="0"/>
                        <a:buNone/>
                      </a:pPr>
                      <a:r>
                        <a:rPr lang="en-GB" sz="1050"/>
                        <a:t>Good programmes from BBC Teach (RE) https://</a:t>
                      </a:r>
                      <a:r>
                        <a:rPr lang="en-GB" sz="1050" err="1"/>
                        <a:t>www.bbc.co.uk</a:t>
                      </a:r>
                      <a:r>
                        <a:rPr lang="en-GB" sz="1050"/>
                        <a:t>/teach/ks1religiousstudies/</a:t>
                      </a:r>
                      <a:r>
                        <a:rPr lang="en-GB" sz="1050" err="1"/>
                        <a:t>zmtvwty</a:t>
                      </a:r>
                      <a:endParaRPr lang="en-GB" sz="105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447155">
                <a:tc gridSpan="2">
                  <a:txBody>
                    <a:bodyPr/>
                    <a:lstStyle/>
                    <a:p>
                      <a:r>
                        <a:rPr lang="en-GB" sz="1200" b="0" i="0" kern="1200">
                          <a:solidFill>
                            <a:srgbClr val="000000"/>
                          </a:solidFill>
                          <a:effectLst/>
                          <a:latin typeface="+mn-lt"/>
                          <a:ea typeface="+mn-ea"/>
                          <a:cs typeface="+mn-cs"/>
                        </a:rPr>
                        <a:t>People who work for the </a:t>
                      </a:r>
                      <a:r>
                        <a:rPr lang="en-GB" sz="1200" b="1" i="0" kern="1200">
                          <a:solidFill>
                            <a:srgbClr val="000000"/>
                          </a:solidFill>
                          <a:effectLst/>
                          <a:latin typeface="+mn-lt"/>
                          <a:ea typeface="+mn-ea"/>
                          <a:cs typeface="+mn-cs"/>
                        </a:rPr>
                        <a:t>police</a:t>
                      </a:r>
                      <a:r>
                        <a:rPr lang="en-GB" sz="1200" b="0" i="0" kern="1200">
                          <a:solidFill>
                            <a:srgbClr val="000000"/>
                          </a:solidFill>
                          <a:effectLst/>
                          <a:latin typeface="+mn-lt"/>
                          <a:ea typeface="+mn-ea"/>
                          <a:cs typeface="+mn-cs"/>
                        </a:rPr>
                        <a:t> are called </a:t>
                      </a:r>
                      <a:r>
                        <a:rPr lang="en-GB" sz="1200" b="1" i="0" kern="1200">
                          <a:solidFill>
                            <a:srgbClr val="000000"/>
                          </a:solidFill>
                          <a:effectLst/>
                          <a:latin typeface="+mn-lt"/>
                          <a:ea typeface="+mn-ea"/>
                          <a:cs typeface="+mn-cs"/>
                        </a:rPr>
                        <a:t>police officers</a:t>
                      </a:r>
                      <a:r>
                        <a:rPr lang="en-GB" sz="1200" b="0" i="0" kern="1200">
                          <a:solidFill>
                            <a:srgbClr val="000000"/>
                          </a:solidFill>
                          <a:effectLst/>
                          <a:latin typeface="+mn-lt"/>
                          <a:ea typeface="+mn-ea"/>
                          <a:cs typeface="+mn-cs"/>
                        </a:rPr>
                        <a:t> or </a:t>
                      </a:r>
                      <a:r>
                        <a:rPr lang="en-GB" sz="1200" b="1" i="0" kern="1200">
                          <a:solidFill>
                            <a:srgbClr val="000000"/>
                          </a:solidFill>
                          <a:effectLst/>
                          <a:latin typeface="+mn-lt"/>
                          <a:ea typeface="+mn-ea"/>
                          <a:cs typeface="+mn-cs"/>
                        </a:rPr>
                        <a:t>policemen</a:t>
                      </a:r>
                      <a:r>
                        <a:rPr lang="en-GB" sz="1200" b="0" i="0" kern="1200">
                          <a:solidFill>
                            <a:srgbClr val="000000"/>
                          </a:solidFill>
                          <a:effectLst/>
                          <a:latin typeface="+mn-lt"/>
                          <a:ea typeface="+mn-ea"/>
                          <a:cs typeface="+mn-cs"/>
                        </a:rPr>
                        <a:t>. They work out of a </a:t>
                      </a:r>
                      <a:r>
                        <a:rPr lang="en-GB" sz="1200" b="1" i="0" kern="1200">
                          <a:solidFill>
                            <a:srgbClr val="000000"/>
                          </a:solidFill>
                          <a:effectLst/>
                          <a:latin typeface="+mn-lt"/>
                          <a:ea typeface="+mn-ea"/>
                          <a:cs typeface="+mn-cs"/>
                        </a:rPr>
                        <a:t>police</a:t>
                      </a:r>
                      <a:r>
                        <a:rPr lang="en-GB" sz="1200" b="0" i="0" kern="1200">
                          <a:solidFill>
                            <a:srgbClr val="000000"/>
                          </a:solidFill>
                          <a:effectLst/>
                          <a:latin typeface="+mn-lt"/>
                          <a:ea typeface="+mn-ea"/>
                          <a:cs typeface="+mn-cs"/>
                        </a:rPr>
                        <a:t> station.</a:t>
                      </a:r>
                      <a:endParaRPr lang="en-GB" sz="1200">
                        <a:solidFill>
                          <a:srgbClr val="7C5DA3"/>
                        </a:solidFill>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3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813754">
                <a:tc gridSpan="2">
                  <a:txBody>
                    <a:bodyPr/>
                    <a:lstStyle/>
                    <a:p>
                      <a:r>
                        <a:rPr lang="en-GB" sz="1200" b="0" i="0" kern="1200">
                          <a:solidFill>
                            <a:srgbClr val="000000"/>
                          </a:solidFill>
                          <a:effectLst/>
                          <a:latin typeface="+mn-lt"/>
                          <a:ea typeface="+mn-ea"/>
                          <a:cs typeface="+mn-cs"/>
                        </a:rPr>
                        <a:t>A </a:t>
                      </a:r>
                      <a:r>
                        <a:rPr lang="en-GB" sz="1200" b="1" i="0" kern="1200">
                          <a:solidFill>
                            <a:srgbClr val="000000"/>
                          </a:solidFill>
                          <a:effectLst/>
                          <a:latin typeface="+mn-lt"/>
                          <a:ea typeface="+mn-ea"/>
                          <a:cs typeface="+mn-cs"/>
                        </a:rPr>
                        <a:t>nurse</a:t>
                      </a:r>
                      <a:r>
                        <a:rPr lang="en-GB" sz="1200" b="0" i="0" kern="1200">
                          <a:solidFill>
                            <a:srgbClr val="000000"/>
                          </a:solidFill>
                          <a:effectLst/>
                          <a:latin typeface="+mn-lt"/>
                          <a:ea typeface="+mn-ea"/>
                          <a:cs typeface="+mn-cs"/>
                        </a:rPr>
                        <a:t> is a person who is trained to give care (help) to people who are sick or injured.</a:t>
                      </a:r>
                      <a:endParaRPr lang="en-GB" sz="1200">
                        <a:solidFill>
                          <a:srgbClr val="7C5DA3"/>
                        </a:solidFill>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4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800" b="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2" name="Picture 1">
            <a:extLst>
              <a:ext uri="{FF2B5EF4-FFF2-40B4-BE49-F238E27FC236}">
                <a16:creationId xmlns:a16="http://schemas.microsoft.com/office/drawing/2014/main" id="{34DEF6F6-C1DC-B24A-A434-766042467C6E}"/>
              </a:ext>
            </a:extLst>
          </p:cNvPr>
          <p:cNvPicPr>
            <a:picLocks noChangeAspect="1"/>
          </p:cNvPicPr>
          <p:nvPr/>
        </p:nvPicPr>
        <p:blipFill>
          <a:blip r:embed="rId2"/>
          <a:stretch>
            <a:fillRect/>
          </a:stretch>
        </p:blipFill>
        <p:spPr>
          <a:xfrm>
            <a:off x="3619499" y="549274"/>
            <a:ext cx="3039717" cy="3108179"/>
          </a:xfrm>
          <a:prstGeom prst="rect">
            <a:avLst/>
          </a:prstGeom>
        </p:spPr>
      </p:pic>
      <p:pic>
        <p:nvPicPr>
          <p:cNvPr id="4" name="Picture 3">
            <a:extLst>
              <a:ext uri="{FF2B5EF4-FFF2-40B4-BE49-F238E27FC236}">
                <a16:creationId xmlns:a16="http://schemas.microsoft.com/office/drawing/2014/main" id="{55FB0F83-45F2-BA43-82CA-314D5CADC972}"/>
              </a:ext>
            </a:extLst>
          </p:cNvPr>
          <p:cNvPicPr>
            <a:picLocks noChangeAspect="1"/>
          </p:cNvPicPr>
          <p:nvPr/>
        </p:nvPicPr>
        <p:blipFill>
          <a:blip r:embed="rId3"/>
          <a:stretch>
            <a:fillRect/>
          </a:stretch>
        </p:blipFill>
        <p:spPr>
          <a:xfrm>
            <a:off x="3706830" y="4584148"/>
            <a:ext cx="2865054" cy="2273852"/>
          </a:xfrm>
          <a:prstGeom prst="rect">
            <a:avLst/>
          </a:prstGeom>
        </p:spPr>
      </p:pic>
    </p:spTree>
    <p:extLst>
      <p:ext uri="{BB962C8B-B14F-4D97-AF65-F5344CB8AC3E}">
        <p14:creationId xmlns:p14="http://schemas.microsoft.com/office/powerpoint/2010/main" val="2882871330"/>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i="1"/>
              <a:t>Which places are special and why? R</a:t>
            </a:r>
            <a:endParaRPr lang="en-GB"/>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540400614"/>
              </p:ext>
            </p:extLst>
          </p:nvPr>
        </p:nvGraphicFramePr>
        <p:xfrm>
          <a:off x="66675" y="549275"/>
          <a:ext cx="9010651" cy="6261313"/>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17559">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13">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01489">
                <a:tc rowSpan="2">
                  <a:txBody>
                    <a:bodyPr/>
                    <a:lstStyle/>
                    <a:p>
                      <a:pPr lvl="0"/>
                      <a:r>
                        <a:rPr lang="en-GB" sz="1400" b="1">
                          <a:solidFill>
                            <a:srgbClr val="7C5DA3"/>
                          </a:solidFill>
                        </a:rPr>
                        <a:t>Church</a:t>
                      </a:r>
                      <a:endParaRPr lang="en-GB" sz="1400" b="1">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rgbClr val="000000"/>
                          </a:solidFill>
                          <a:effectLst/>
                          <a:latin typeface="+mn-lt"/>
                          <a:ea typeface="+mn-ea"/>
                          <a:cs typeface="+mn-cs"/>
                        </a:rPr>
                        <a:t>A building for public worship and especially Christian worship.</a:t>
                      </a:r>
                      <a:endParaRPr lang="en-GB" sz="100" b="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a:t>Which places are special to me?</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75241">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000"/>
                        <a:t>Which places are special near us?</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98097">
                <a:tc rowSpan="2">
                  <a:txBody>
                    <a:bodyPr/>
                    <a:lstStyle/>
                    <a:p>
                      <a:pPr lvl="0"/>
                      <a:r>
                        <a:rPr lang="en-GB" sz="1400" b="1">
                          <a:solidFill>
                            <a:srgbClr val="7C5DA3"/>
                          </a:solidFill>
                          <a:latin typeface="Century Gothic" pitchFamily="34"/>
                        </a:rPr>
                        <a:t>Disciples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rgbClr val="000000"/>
                          </a:solidFill>
                          <a:effectLst/>
                          <a:latin typeface="+mn-lt"/>
                          <a:ea typeface="+mn-ea"/>
                          <a:cs typeface="+mn-cs"/>
                        </a:rPr>
                        <a:t> A person who accepts and helps to spread the teachings of another.</a:t>
                      </a:r>
                      <a:endParaRPr lang="en-GB" sz="100" b="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22897">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000"/>
                        <a:t>Where is a special place for Christians to </a:t>
                      </a:r>
                      <a:r>
                        <a:rPr lang="en-GB" sz="1000" err="1"/>
                        <a:t>gowhat</a:t>
                      </a:r>
                      <a:r>
                        <a:rPr lang="en-GB" sz="1000"/>
                        <a:t> makes this place special?</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96821">
                <a:tc rowSpan="2">
                  <a:txBody>
                    <a:bodyPr/>
                    <a:lstStyle/>
                    <a:p>
                      <a:r>
                        <a:rPr lang="en-US" sz="1800" b="1">
                          <a:solidFill>
                            <a:srgbClr val="7C5DA3"/>
                          </a:solidFill>
                        </a:rPr>
                        <a:t>Bells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200" b="0" i="0" kern="1200">
                          <a:solidFill>
                            <a:srgbClr val="000000"/>
                          </a:solidFill>
                          <a:effectLst/>
                          <a:latin typeface="+mn-lt"/>
                          <a:ea typeface="+mn-ea"/>
                          <a:cs typeface="+mn-cs"/>
                        </a:rPr>
                        <a:t>Makes a ringing sound when struck</a:t>
                      </a:r>
                      <a:endParaRPr lang="en-US" sz="1050" b="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000"/>
                        <a:t>Where is a special place for Muslims - what makes this place special?</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39985">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000"/>
                        <a:t>What do Christians do in their place of worship? What do Muslims do in their place of worship?</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619033">
                <a:tc>
                  <a:txBody>
                    <a:bodyPr/>
                    <a:lstStyle/>
                    <a:p>
                      <a:pPr lvl="0"/>
                      <a:r>
                        <a:rPr lang="en-GB" sz="1400" b="1">
                          <a:solidFill>
                            <a:srgbClr val="7C5DA3"/>
                          </a:solidFill>
                          <a:latin typeface="Century Gothic" pitchFamily="34"/>
                        </a:rPr>
                        <a:t>Mosque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rgbClr val="000000"/>
                          </a:solidFill>
                          <a:effectLst/>
                          <a:latin typeface="+mn-lt"/>
                          <a:ea typeface="+mn-ea"/>
                          <a:cs typeface="+mn-cs"/>
                        </a:rPr>
                        <a:t>A mosque is a place of prayer for Muslims.</a:t>
                      </a:r>
                      <a:endParaRPr lang="en-GB" sz="100" b="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extLst>
                  <a:ext uri="{0D108BD9-81ED-4DB2-BD59-A6C34878D82A}">
                    <a16:rowId xmlns:a16="http://schemas.microsoft.com/office/drawing/2014/main" val="3874351970"/>
                  </a:ext>
                </a:extLst>
              </a:tr>
              <a:tr h="633794">
                <a:tc gridSpan="2">
                  <a:txBody>
                    <a:bodyPr/>
                    <a:lstStyle/>
                    <a:p>
                      <a:pPr algn="ctr"/>
                      <a:r>
                        <a:rPr lang="en-US" sz="1400" b="1">
                          <a:solidFill>
                            <a:srgbClr val="7C5DA3"/>
                          </a:solidFill>
                        </a:rPr>
                        <a:t>Sticky Knowledge</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lgn="ctr"/>
                      <a:r>
                        <a:rPr lang="en-GB" sz="1100" b="1">
                          <a:solidFill>
                            <a:schemeClr val="bg1"/>
                          </a:solidFill>
                          <a:latin typeface="Century Gothic" pitchFamily="34"/>
                        </a:rPr>
                        <a:t>Useful Websites </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236620">
                <a:tc rowSpan="2" gridSpan="2">
                  <a:txBody>
                    <a:bodyPr/>
                    <a:lstStyle/>
                    <a:p>
                      <a:pPr lvl="0"/>
                      <a:r>
                        <a:rPr lang="en-GB" sz="1400" b="0">
                          <a:solidFill>
                            <a:schemeClr val="tx1"/>
                          </a:solidFill>
                          <a:latin typeface="Arial" panose="020B0604020202020204" pitchFamily="34" charset="0"/>
                          <a:cs typeface="Arial" panose="020B0604020202020204" pitchFamily="34" charset="0"/>
                        </a:rPr>
                        <a:t>St Mary’s church was built in 1875.</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hMerge="1">
                  <a:txBody>
                    <a:bodyPr/>
                    <a:lstStyle/>
                    <a:p>
                      <a:pPr lvl="0"/>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136012">
                <a:tc gridSpan="2" vMerge="1">
                  <a:txBody>
                    <a:bodyPr/>
                    <a:lstStyle/>
                    <a:p>
                      <a:endParaRPr lang="en-GB"/>
                    </a:p>
                  </a:txBody>
                  <a:tcPr/>
                </a:tc>
                <a:tc hMerge="1" vMerge="1">
                  <a:txBody>
                    <a:bodyPr/>
                    <a:lstStyle/>
                    <a:p>
                      <a:endParaRPr lang="en-GB"/>
                    </a:p>
                  </a:txBody>
                  <a:tcPr/>
                </a:tc>
                <a:tc vMerge="1">
                  <a:txBody>
                    <a:bodyPr/>
                    <a:lstStyle/>
                    <a:p>
                      <a:endParaRPr lang="en-GB"/>
                    </a:p>
                  </a:txBody>
                  <a:tcPr/>
                </a:tc>
                <a:tc rowSpan="3">
                  <a:txBody>
                    <a:bodyPr/>
                    <a:lstStyle/>
                    <a:p>
                      <a:pPr marL="0" lvl="0" indent="0">
                        <a:buFont typeface="Arial" panose="020B0604020202020204" pitchFamily="34" charset="0"/>
                        <a:buNone/>
                      </a:pPr>
                      <a:r>
                        <a:rPr lang="en-GB" sz="1050"/>
                        <a:t>Good programmes from BBC Teach (RE) https://</a:t>
                      </a:r>
                      <a:r>
                        <a:rPr lang="en-GB" sz="1050" err="1"/>
                        <a:t>www.bbc.co.uk</a:t>
                      </a:r>
                      <a:r>
                        <a:rPr lang="en-GB" sz="1050"/>
                        <a:t>/teach/ks1religiousstudies/</a:t>
                      </a:r>
                      <a:r>
                        <a:rPr lang="en-GB" sz="1050" err="1"/>
                        <a:t>zmtvwty</a:t>
                      </a:r>
                      <a:endParaRPr lang="en-GB" sz="105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447155">
                <a:tc gridSpan="2">
                  <a:txBody>
                    <a:bodyPr/>
                    <a:lstStyle/>
                    <a:p>
                      <a:r>
                        <a:rPr lang="en-GB" sz="1400" b="0">
                          <a:solidFill>
                            <a:schemeClr val="tx1"/>
                          </a:solidFill>
                          <a:latin typeface="Arial" panose="020B0604020202020204" pitchFamily="34" charset="0"/>
                          <a:cs typeface="Arial" panose="020B0604020202020204" pitchFamily="34" charset="0"/>
                        </a:rPr>
                        <a:t>There is a memorial to the First World War on the top of Pots and Pans.</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3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813754">
                <a:tc gridSpan="2">
                  <a:txBody>
                    <a:bodyPr/>
                    <a:lstStyle/>
                    <a:p>
                      <a:r>
                        <a:rPr lang="en-GB" sz="1400" b="0" err="1">
                          <a:solidFill>
                            <a:schemeClr val="tx1"/>
                          </a:solidFill>
                          <a:latin typeface="Arial" panose="020B0604020202020204" pitchFamily="34" charset="0"/>
                          <a:cs typeface="Arial" panose="020B0604020202020204" pitchFamily="34" charset="0"/>
                        </a:rPr>
                        <a:t>Dovestone</a:t>
                      </a:r>
                      <a:r>
                        <a:rPr lang="en-GB" sz="1400" b="0">
                          <a:solidFill>
                            <a:schemeClr val="tx1"/>
                          </a:solidFill>
                          <a:latin typeface="Arial" panose="020B0604020202020204" pitchFamily="34" charset="0"/>
                          <a:cs typeface="Arial" panose="020B0604020202020204" pitchFamily="34" charset="0"/>
                        </a:rPr>
                        <a:t> Reservoir was built in 1968 to collect water . In 1981 , it was visited by a prince from Tonga. </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4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800" b="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6" name="Picture 5">
            <a:extLst>
              <a:ext uri="{FF2B5EF4-FFF2-40B4-BE49-F238E27FC236}">
                <a16:creationId xmlns:a16="http://schemas.microsoft.com/office/drawing/2014/main" id="{EA9D2717-3716-1A42-940D-C2C33484056B}"/>
              </a:ext>
            </a:extLst>
          </p:cNvPr>
          <p:cNvPicPr>
            <a:picLocks noChangeAspect="1"/>
          </p:cNvPicPr>
          <p:nvPr/>
        </p:nvPicPr>
        <p:blipFill>
          <a:blip r:embed="rId2"/>
          <a:stretch>
            <a:fillRect/>
          </a:stretch>
        </p:blipFill>
        <p:spPr>
          <a:xfrm>
            <a:off x="3648489" y="549275"/>
            <a:ext cx="2195720" cy="1704912"/>
          </a:xfrm>
          <a:prstGeom prst="rect">
            <a:avLst/>
          </a:prstGeom>
        </p:spPr>
      </p:pic>
      <p:pic>
        <p:nvPicPr>
          <p:cNvPr id="4" name="Picture 3">
            <a:extLst>
              <a:ext uri="{FF2B5EF4-FFF2-40B4-BE49-F238E27FC236}">
                <a16:creationId xmlns:a16="http://schemas.microsoft.com/office/drawing/2014/main" id="{43E75EF3-87D9-D84B-B2F8-02ED5EC0B806}"/>
              </a:ext>
            </a:extLst>
          </p:cNvPr>
          <p:cNvPicPr>
            <a:picLocks noChangeAspect="1"/>
          </p:cNvPicPr>
          <p:nvPr/>
        </p:nvPicPr>
        <p:blipFill>
          <a:blip r:embed="rId3"/>
          <a:stretch>
            <a:fillRect/>
          </a:stretch>
        </p:blipFill>
        <p:spPr>
          <a:xfrm>
            <a:off x="3423477" y="3845882"/>
            <a:ext cx="2606261" cy="1868640"/>
          </a:xfrm>
          <a:prstGeom prst="rect">
            <a:avLst/>
          </a:prstGeom>
        </p:spPr>
      </p:pic>
      <p:pic>
        <p:nvPicPr>
          <p:cNvPr id="5" name="Picture 4">
            <a:extLst>
              <a:ext uri="{FF2B5EF4-FFF2-40B4-BE49-F238E27FC236}">
                <a16:creationId xmlns:a16="http://schemas.microsoft.com/office/drawing/2014/main" id="{C94E29EC-27BB-0841-8311-D1297FD4B191}"/>
              </a:ext>
            </a:extLst>
          </p:cNvPr>
          <p:cNvPicPr>
            <a:picLocks noChangeAspect="1"/>
          </p:cNvPicPr>
          <p:nvPr/>
        </p:nvPicPr>
        <p:blipFill>
          <a:blip r:embed="rId4"/>
          <a:stretch>
            <a:fillRect/>
          </a:stretch>
        </p:blipFill>
        <p:spPr>
          <a:xfrm>
            <a:off x="5161031" y="2364294"/>
            <a:ext cx="1790700" cy="1136650"/>
          </a:xfrm>
          <a:prstGeom prst="rect">
            <a:avLst/>
          </a:prstGeom>
        </p:spPr>
      </p:pic>
      <p:pic>
        <p:nvPicPr>
          <p:cNvPr id="7" name="Picture 6">
            <a:extLst>
              <a:ext uri="{FF2B5EF4-FFF2-40B4-BE49-F238E27FC236}">
                <a16:creationId xmlns:a16="http://schemas.microsoft.com/office/drawing/2014/main" id="{9501187A-C8BF-B046-BF46-D7B7FE4DB0E6}"/>
              </a:ext>
            </a:extLst>
          </p:cNvPr>
          <p:cNvPicPr>
            <a:picLocks noChangeAspect="1"/>
          </p:cNvPicPr>
          <p:nvPr/>
        </p:nvPicPr>
        <p:blipFill>
          <a:blip r:embed="rId5"/>
          <a:stretch>
            <a:fillRect/>
          </a:stretch>
        </p:blipFill>
        <p:spPr>
          <a:xfrm>
            <a:off x="3487392" y="2397030"/>
            <a:ext cx="1338745" cy="1338745"/>
          </a:xfrm>
          <a:prstGeom prst="rect">
            <a:avLst/>
          </a:prstGeom>
        </p:spPr>
      </p:pic>
      <p:pic>
        <p:nvPicPr>
          <p:cNvPr id="8" name="Picture 7">
            <a:extLst>
              <a:ext uri="{FF2B5EF4-FFF2-40B4-BE49-F238E27FC236}">
                <a16:creationId xmlns:a16="http://schemas.microsoft.com/office/drawing/2014/main" id="{8CDF2BAD-836A-0448-8C49-6E33EA70CF4C}"/>
              </a:ext>
            </a:extLst>
          </p:cNvPr>
          <p:cNvPicPr>
            <a:picLocks noChangeAspect="1"/>
          </p:cNvPicPr>
          <p:nvPr/>
        </p:nvPicPr>
        <p:blipFill>
          <a:blip r:embed="rId6"/>
          <a:stretch>
            <a:fillRect/>
          </a:stretch>
        </p:blipFill>
        <p:spPr>
          <a:xfrm>
            <a:off x="5009322" y="5280370"/>
            <a:ext cx="2232439" cy="1485587"/>
          </a:xfrm>
          <a:prstGeom prst="rect">
            <a:avLst/>
          </a:prstGeom>
        </p:spPr>
      </p:pic>
    </p:spTree>
    <p:extLst>
      <p:ext uri="{BB962C8B-B14F-4D97-AF65-F5344CB8AC3E}">
        <p14:creationId xmlns:p14="http://schemas.microsoft.com/office/powerpoint/2010/main" val="3493881243"/>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i="1"/>
              <a:t>Which times are special and why? R</a:t>
            </a:r>
            <a:endParaRPr lang="en-GB"/>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036939401"/>
              </p:ext>
            </p:extLst>
          </p:nvPr>
        </p:nvGraphicFramePr>
        <p:xfrm>
          <a:off x="66675" y="549275"/>
          <a:ext cx="9010651" cy="6322337"/>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599179">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83587">
                <a:tc rowSpan="2">
                  <a:txBody>
                    <a:bodyPr/>
                    <a:lstStyle/>
                    <a:p>
                      <a:pPr lvl="0"/>
                      <a:r>
                        <a:rPr lang="en-GB" sz="1400" b="0">
                          <a:solidFill>
                            <a:srgbClr val="7C5DA3"/>
                          </a:solidFill>
                          <a:latin typeface="Arial" panose="020B0604020202020204" pitchFamily="34" charset="0"/>
                          <a:cs typeface="Arial" panose="020B0604020202020204" pitchFamily="34" charset="0"/>
                        </a:rPr>
                        <a:t>Anniversary</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rgbClr val="000000"/>
                          </a:solidFill>
                          <a:effectLst/>
                          <a:latin typeface="Arial" panose="020B0604020202020204" pitchFamily="34" charset="0"/>
                          <a:ea typeface="+mn-ea"/>
                          <a:cs typeface="Arial" panose="020B0604020202020204" pitchFamily="34" charset="0"/>
                        </a:rPr>
                        <a:t>A date remembered or celebrated every year because of something special that happened on it </a:t>
                      </a:r>
                      <a:endParaRPr lang="en-GB" sz="1200" b="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a:t>What special times have you had?</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61097">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000"/>
                        <a:t>What do other people celebrate?</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89225">
                <a:tc rowSpan="2">
                  <a:txBody>
                    <a:bodyPr/>
                    <a:lstStyle/>
                    <a:p>
                      <a:pPr lvl="0"/>
                      <a:r>
                        <a:rPr lang="en-GB" sz="1400" b="0">
                          <a:solidFill>
                            <a:srgbClr val="7C5DA3"/>
                          </a:solidFill>
                          <a:latin typeface="Arial" panose="020B0604020202020204" pitchFamily="34" charset="0"/>
                          <a:cs typeface="Arial" panose="020B0604020202020204" pitchFamily="34" charset="0"/>
                        </a:rPr>
                        <a:t>Birthday</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a:solidFill>
                            <a:schemeClr val="tx1"/>
                          </a:solidFill>
                          <a:latin typeface="Arial" panose="020B0604020202020204" pitchFamily="34" charset="0"/>
                          <a:cs typeface="Arial" panose="020B0604020202020204" pitchFamily="34" charset="0"/>
                        </a:rPr>
                        <a:t>The day someone was born.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04358">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000"/>
                        <a:t>When are candles used as part of celebrations?</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82034">
                <a:tc rowSpan="2">
                  <a:txBody>
                    <a:bodyPr/>
                    <a:lstStyle/>
                    <a:p>
                      <a:r>
                        <a:rPr lang="en-US" sz="1400" b="0">
                          <a:solidFill>
                            <a:srgbClr val="7C5DA3"/>
                          </a:solidFill>
                          <a:latin typeface="Arial" panose="020B0604020202020204" pitchFamily="34" charset="0"/>
                          <a:cs typeface="Arial" panose="020B0604020202020204" pitchFamily="34" charset="0"/>
                        </a:rPr>
                        <a:t>Funeral</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US" sz="1200" b="0">
                          <a:latin typeface="Arial" panose="020B0604020202020204" pitchFamily="34" charset="0"/>
                          <a:cs typeface="Arial" panose="020B0604020202020204" pitchFamily="34" charset="0"/>
                        </a:rPr>
                        <a:t>The day when someone is buried or cremated.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000"/>
                        <a:t>What stories can you remember about festivals?</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35819">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000"/>
                        <a:t>Which is your favourite festival?</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621045">
                <a:tc>
                  <a:txBody>
                    <a:bodyPr/>
                    <a:lstStyle/>
                    <a:p>
                      <a:pPr lvl="0"/>
                      <a:r>
                        <a:rPr lang="en-GB" sz="1400" b="0">
                          <a:solidFill>
                            <a:srgbClr val="7C5DA3"/>
                          </a:solidFill>
                          <a:latin typeface="Arial" panose="020B0604020202020204" pitchFamily="34" charset="0"/>
                          <a:cs typeface="Arial" panose="020B0604020202020204" pitchFamily="34" charset="0"/>
                        </a:rPr>
                        <a:t>Christening</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a:solidFill>
                            <a:schemeClr val="tx1"/>
                          </a:solidFill>
                          <a:latin typeface="Arial" panose="020B0604020202020204" pitchFamily="34" charset="0"/>
                          <a:cs typeface="Arial" panose="020B0604020202020204" pitchFamily="34" charset="0"/>
                        </a:rPr>
                        <a:t>T</a:t>
                      </a:r>
                      <a:r>
                        <a:rPr lang="en-GB" sz="1200" b="0" i="0" kern="1200">
                          <a:solidFill>
                            <a:srgbClr val="000000"/>
                          </a:solidFill>
                          <a:effectLst/>
                          <a:latin typeface="Arial" panose="020B0604020202020204" pitchFamily="34" charset="0"/>
                          <a:ea typeface="+mn-ea"/>
                          <a:cs typeface="Arial" panose="020B0604020202020204" pitchFamily="34" charset="0"/>
                        </a:rPr>
                        <a:t>he ceremony of baptizing and naming a child</a:t>
                      </a:r>
                      <a:endParaRPr lang="en-GB" sz="1200" b="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rgbClr val="7C5DA3"/>
                          </a:solidFill>
                          <a:latin typeface="Century Gothic" panose="020B0502020202020204" pitchFamily="34" charset="0"/>
                        </a:rPr>
                        <a:t>Sticky Knowledge</a:t>
                      </a: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84365">
                <a:tc rowSpan="2">
                  <a:txBody>
                    <a:bodyPr/>
                    <a:lstStyle/>
                    <a:p>
                      <a:r>
                        <a:rPr lang="en-US" sz="1400" b="0">
                          <a:solidFill>
                            <a:srgbClr val="7C5DA3"/>
                          </a:solidFill>
                          <a:latin typeface="Arial" panose="020B0604020202020204" pitchFamily="34" charset="0"/>
                          <a:cs typeface="Arial" panose="020B0604020202020204" pitchFamily="34" charset="0"/>
                        </a:rPr>
                        <a:t>Baptism</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200" b="0" i="0" kern="1200">
                          <a:solidFill>
                            <a:srgbClr val="000000"/>
                          </a:solidFill>
                          <a:effectLst/>
                          <a:latin typeface="Arial" panose="020B0604020202020204" pitchFamily="34" charset="0"/>
                          <a:ea typeface="+mn-ea"/>
                          <a:cs typeface="Arial" panose="020B0604020202020204" pitchFamily="34" charset="0"/>
                        </a:rPr>
                        <a:t>Is a rite or ceremony performed by most Christian churches </a:t>
                      </a:r>
                      <a:endParaRPr lang="en-US" sz="120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3">
                  <a:txBody>
                    <a:bodyPr/>
                    <a:lstStyle/>
                    <a:p>
                      <a:pPr lvl="0" algn="ctr"/>
                      <a:r>
                        <a:rPr lang="en-GB" sz="1100" b="1">
                          <a:solidFill>
                            <a:schemeClr val="bg1"/>
                          </a:solidFill>
                          <a:latin typeface="Century Gothic" pitchFamily="34"/>
                        </a:rPr>
                        <a:t>Useful Websites </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536680">
                <a:tc vMerge="1">
                  <a:txBody>
                    <a:bodyPr/>
                    <a:lstStyle/>
                    <a:p>
                      <a:endParaRPr lang="en-GB"/>
                    </a:p>
                  </a:txBody>
                  <a:tcPr/>
                </a:tc>
                <a:tc vMerge="1">
                  <a:txBody>
                    <a:bodyPr/>
                    <a:lstStyle/>
                    <a:p>
                      <a:endParaRPr lang="en-GB"/>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1" i="0" kern="1200">
                          <a:solidFill>
                            <a:srgbClr val="000000"/>
                          </a:solidFill>
                          <a:effectLst/>
                          <a:latin typeface="+mn-lt"/>
                          <a:ea typeface="+mn-ea"/>
                          <a:cs typeface="+mn-cs"/>
                        </a:rPr>
                        <a:t>Diwali</a:t>
                      </a:r>
                      <a:r>
                        <a:rPr lang="en-GB" sz="1200" b="0" i="0" kern="1200">
                          <a:solidFill>
                            <a:srgbClr val="000000"/>
                          </a:solidFill>
                          <a:effectLst/>
                          <a:latin typeface="+mn-lt"/>
                          <a:ea typeface="+mn-ea"/>
                          <a:cs typeface="+mn-cs"/>
                        </a:rPr>
                        <a:t> means rows of lighted lamps. It is a festival of lights and every Indian celebrates it with joy.</a:t>
                      </a:r>
                      <a:endParaRPr lang="en-GB" sz="120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01510198"/>
                  </a:ext>
                </a:extLst>
              </a:tr>
              <a:tr h="229578">
                <a:tc rowSpan="2">
                  <a:txBody>
                    <a:bodyPr/>
                    <a:lstStyle/>
                    <a:p>
                      <a:pPr lvl="0"/>
                      <a:r>
                        <a:rPr lang="en-GB" sz="1400" b="0">
                          <a:solidFill>
                            <a:srgbClr val="7C5DA3"/>
                          </a:solidFill>
                          <a:latin typeface="Arial" panose="020B0604020202020204" pitchFamily="34" charset="0"/>
                          <a:cs typeface="Arial" panose="020B0604020202020204" pitchFamily="34" charset="0"/>
                        </a:rPr>
                        <a:t>Prayer</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200" b="0" i="0" kern="1200">
                          <a:solidFill>
                            <a:srgbClr val="000000"/>
                          </a:solidFill>
                          <a:effectLst/>
                          <a:latin typeface="Arial" panose="020B0604020202020204" pitchFamily="34" charset="0"/>
                          <a:ea typeface="+mn-ea"/>
                          <a:cs typeface="Arial" panose="020B0604020202020204" pitchFamily="34" charset="0"/>
                        </a:rPr>
                        <a:t>words spoken to God</a:t>
                      </a:r>
                      <a:endParaRPr lang="en-GB" sz="1200" b="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Wingdings" panose="05000000000000000000" pitchFamily="2" charset="2"/>
                        <a:buChar char="q"/>
                      </a:pPr>
                      <a:r>
                        <a:rPr lang="en-GB" sz="1200" b="1" i="0" kern="1200">
                          <a:solidFill>
                            <a:srgbClr val="000000"/>
                          </a:solidFill>
                          <a:effectLst/>
                          <a:latin typeface="+mn-lt"/>
                          <a:ea typeface="+mn-ea"/>
                          <a:cs typeface="+mn-cs"/>
                        </a:rPr>
                        <a:t>Hanukkah</a:t>
                      </a:r>
                      <a:r>
                        <a:rPr lang="en-GB" sz="1200" b="0" i="0" kern="1200">
                          <a:solidFill>
                            <a:srgbClr val="000000"/>
                          </a:solidFill>
                          <a:effectLst/>
                          <a:latin typeface="+mn-lt"/>
                          <a:ea typeface="+mn-ea"/>
                          <a:cs typeface="+mn-cs"/>
                        </a:rPr>
                        <a:t> is a Jewish holiday which celebrates the victory of the Maccabees over the larger Assyrian army.</a:t>
                      </a:r>
                      <a:endParaRPr lang="en-GB" sz="12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391467">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marL="0" lvl="0" indent="0">
                        <a:buFont typeface="Arial" panose="020B0604020202020204" pitchFamily="34" charset="0"/>
                        <a:buNone/>
                      </a:pPr>
                      <a:r>
                        <a:rPr lang="en-GB" sz="1050"/>
                        <a:t>Good programmes from BBC Teach (RE) https://</a:t>
                      </a:r>
                      <a:r>
                        <a:rPr lang="en-GB" sz="1050" err="1"/>
                        <a:t>www.bbc.co.uk</a:t>
                      </a:r>
                      <a:r>
                        <a:rPr lang="en-GB" sz="1050"/>
                        <a:t>/teach/ks1religiousstudies/</a:t>
                      </a:r>
                      <a:r>
                        <a:rPr lang="en-GB" sz="1050" err="1"/>
                        <a:t>zmtvwty</a:t>
                      </a:r>
                      <a:endParaRPr lang="en-GB" sz="105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443608">
                <a:tc>
                  <a:txBody>
                    <a:bodyPr/>
                    <a:lstStyle/>
                    <a:p>
                      <a:r>
                        <a:rPr lang="en-GB" sz="1400" b="0">
                          <a:solidFill>
                            <a:srgbClr val="7C5DA3"/>
                          </a:solidFill>
                          <a:latin typeface="Arial" panose="020B0604020202020204" pitchFamily="34" charset="0"/>
                          <a:cs typeface="Arial" panose="020B0604020202020204" pitchFamily="34" charset="0"/>
                        </a:rPr>
                        <a:t>Wedding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b="0" i="0" kern="1200">
                          <a:solidFill>
                            <a:srgbClr val="000000"/>
                          </a:solidFill>
                          <a:effectLst/>
                          <a:latin typeface="+mn-lt"/>
                          <a:ea typeface="+mn-ea"/>
                          <a:cs typeface="+mn-cs"/>
                        </a:rPr>
                        <a:t>A marriage ceremony with a celebration.</a:t>
                      </a:r>
                      <a:endParaRPr lang="en-GB" sz="1200" b="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Wingdings" panose="05000000000000000000" pitchFamily="2" charset="2"/>
                        <a:buChar char="q"/>
                      </a:pPr>
                      <a:r>
                        <a:rPr lang="en-GB" sz="1200" b="1" i="0" kern="1200">
                          <a:solidFill>
                            <a:srgbClr val="000000"/>
                          </a:solidFill>
                          <a:effectLst/>
                          <a:latin typeface="+mn-lt"/>
                          <a:ea typeface="+mn-ea"/>
                          <a:cs typeface="+mn-cs"/>
                        </a:rPr>
                        <a:t>Eid</a:t>
                      </a:r>
                      <a:r>
                        <a:rPr lang="en-GB" sz="1200" b="0" i="0" kern="1200">
                          <a:solidFill>
                            <a:srgbClr val="000000"/>
                          </a:solidFill>
                          <a:effectLst/>
                          <a:latin typeface="+mn-lt"/>
                          <a:ea typeface="+mn-ea"/>
                          <a:cs typeface="+mn-cs"/>
                        </a:rPr>
                        <a:t> ul </a:t>
                      </a:r>
                      <a:r>
                        <a:rPr lang="en-GB" sz="1200" b="0" i="0" kern="1200" err="1">
                          <a:solidFill>
                            <a:srgbClr val="000000"/>
                          </a:solidFill>
                          <a:effectLst/>
                          <a:latin typeface="+mn-lt"/>
                          <a:ea typeface="+mn-ea"/>
                          <a:cs typeface="+mn-cs"/>
                        </a:rPr>
                        <a:t>Fitr</a:t>
                      </a:r>
                      <a:r>
                        <a:rPr lang="en-GB" sz="1200" b="0" i="0" kern="1200">
                          <a:solidFill>
                            <a:srgbClr val="000000"/>
                          </a:solidFill>
                          <a:effectLst/>
                          <a:latin typeface="+mn-lt"/>
                          <a:ea typeface="+mn-ea"/>
                          <a:cs typeface="+mn-cs"/>
                        </a:rPr>
                        <a:t> is a Muslim holiday celebrated when Ramadan, the month of fasting, finishes.</a:t>
                      </a:r>
                      <a:endParaRPr lang="en-GB" sz="12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789534">
                <a:tc>
                  <a:txBody>
                    <a:bodyPr/>
                    <a:lstStyle/>
                    <a:p>
                      <a:r>
                        <a:rPr lang="en-GB" sz="1400" b="0">
                          <a:solidFill>
                            <a:srgbClr val="7C5DA3"/>
                          </a:solidFill>
                          <a:latin typeface="Arial" panose="020B0604020202020204" pitchFamily="34" charset="0"/>
                          <a:cs typeface="Arial" panose="020B0604020202020204" pitchFamily="34" charset="0"/>
                        </a:rPr>
                        <a:t>Celebration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b="0" i="0" kern="1200">
                          <a:solidFill>
                            <a:srgbClr val="000000"/>
                          </a:solidFill>
                          <a:effectLst/>
                          <a:latin typeface="+mn-lt"/>
                          <a:ea typeface="+mn-ea"/>
                          <a:cs typeface="+mn-cs"/>
                        </a:rPr>
                        <a:t>To do something special or enjoyable for an important event.</a:t>
                      </a:r>
                      <a:endParaRPr lang="en-GB" sz="12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b="1" i="0" kern="1200">
                          <a:solidFill>
                            <a:srgbClr val="000000"/>
                          </a:solidFill>
                          <a:effectLst/>
                          <a:latin typeface="+mn-lt"/>
                          <a:ea typeface="+mn-ea"/>
                          <a:cs typeface="+mn-cs"/>
                        </a:rPr>
                        <a:t>Christmas</a:t>
                      </a:r>
                      <a:r>
                        <a:rPr lang="en-GB" sz="1200" b="0" i="0" kern="1200">
                          <a:solidFill>
                            <a:srgbClr val="000000"/>
                          </a:solidFill>
                          <a:effectLst/>
                          <a:latin typeface="+mn-lt"/>
                          <a:ea typeface="+mn-ea"/>
                          <a:cs typeface="+mn-cs"/>
                        </a:rPr>
                        <a:t> is an annual festival celebrated on December 25.</a:t>
                      </a:r>
                      <a:endParaRPr lang="en-GB" sz="1200" b="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2" name="Picture 1">
            <a:extLst>
              <a:ext uri="{FF2B5EF4-FFF2-40B4-BE49-F238E27FC236}">
                <a16:creationId xmlns:a16="http://schemas.microsoft.com/office/drawing/2014/main" id="{D3D83AB5-AC81-AC43-A5A9-B4D1008FAE2E}"/>
              </a:ext>
            </a:extLst>
          </p:cNvPr>
          <p:cNvPicPr>
            <a:picLocks noChangeAspect="1"/>
          </p:cNvPicPr>
          <p:nvPr/>
        </p:nvPicPr>
        <p:blipFill>
          <a:blip r:embed="rId2"/>
          <a:stretch>
            <a:fillRect/>
          </a:stretch>
        </p:blipFill>
        <p:spPr>
          <a:xfrm>
            <a:off x="3538329" y="549275"/>
            <a:ext cx="2580861" cy="1445282"/>
          </a:xfrm>
          <a:prstGeom prst="rect">
            <a:avLst/>
          </a:prstGeom>
        </p:spPr>
      </p:pic>
      <p:pic>
        <p:nvPicPr>
          <p:cNvPr id="4" name="Picture 3">
            <a:extLst>
              <a:ext uri="{FF2B5EF4-FFF2-40B4-BE49-F238E27FC236}">
                <a16:creationId xmlns:a16="http://schemas.microsoft.com/office/drawing/2014/main" id="{1CF78C95-0270-1C4F-B08D-844459AAAB0A}"/>
              </a:ext>
            </a:extLst>
          </p:cNvPr>
          <p:cNvPicPr>
            <a:picLocks noChangeAspect="1"/>
          </p:cNvPicPr>
          <p:nvPr/>
        </p:nvPicPr>
        <p:blipFill>
          <a:blip r:embed="rId3"/>
          <a:stretch>
            <a:fillRect/>
          </a:stretch>
        </p:blipFill>
        <p:spPr>
          <a:xfrm>
            <a:off x="3538329" y="1994557"/>
            <a:ext cx="1924602" cy="1513817"/>
          </a:xfrm>
          <a:prstGeom prst="rect">
            <a:avLst/>
          </a:prstGeom>
        </p:spPr>
      </p:pic>
      <p:pic>
        <p:nvPicPr>
          <p:cNvPr id="5" name="Picture 4">
            <a:extLst>
              <a:ext uri="{FF2B5EF4-FFF2-40B4-BE49-F238E27FC236}">
                <a16:creationId xmlns:a16="http://schemas.microsoft.com/office/drawing/2014/main" id="{C1916602-FE0F-2644-A54A-2C350EA2E01C}"/>
              </a:ext>
            </a:extLst>
          </p:cNvPr>
          <p:cNvPicPr>
            <a:picLocks noChangeAspect="1"/>
          </p:cNvPicPr>
          <p:nvPr/>
        </p:nvPicPr>
        <p:blipFill>
          <a:blip r:embed="rId4"/>
          <a:stretch>
            <a:fillRect/>
          </a:stretch>
        </p:blipFill>
        <p:spPr>
          <a:xfrm>
            <a:off x="5356304" y="1517584"/>
            <a:ext cx="1659121" cy="1242739"/>
          </a:xfrm>
          <a:prstGeom prst="rect">
            <a:avLst/>
          </a:prstGeom>
        </p:spPr>
      </p:pic>
    </p:spTree>
    <p:extLst>
      <p:ext uri="{BB962C8B-B14F-4D97-AF65-F5344CB8AC3E}">
        <p14:creationId xmlns:p14="http://schemas.microsoft.com/office/powerpoint/2010/main" val="3169105879"/>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r>
              <a:rPr lang="en-GB" i="1"/>
              <a:t>Which stories are special and why? R</a:t>
            </a:r>
            <a:endParaRPr lang="en-GB"/>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664828453"/>
              </p:ext>
            </p:extLst>
          </p:nvPr>
        </p:nvGraphicFramePr>
        <p:xfrm>
          <a:off x="66675" y="549275"/>
          <a:ext cx="9010651" cy="6158293"/>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17559">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13">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01489">
                <a:tc rowSpan="2">
                  <a:txBody>
                    <a:bodyPr/>
                    <a:lstStyle/>
                    <a:p>
                      <a:pPr lvl="0"/>
                      <a:r>
                        <a:rPr lang="en-GB" sz="1400" b="0">
                          <a:solidFill>
                            <a:srgbClr val="7C5DA3"/>
                          </a:solidFill>
                          <a:latin typeface="Arial" panose="020B0604020202020204" pitchFamily="34" charset="0"/>
                          <a:cs typeface="Arial" panose="020B0604020202020204" pitchFamily="34" charset="0"/>
                        </a:rPr>
                        <a:t>Bible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a:solidFill>
                            <a:schemeClr val="tx1"/>
                          </a:solidFill>
                          <a:latin typeface="Arial" panose="020B0604020202020204" pitchFamily="34" charset="0"/>
                          <a:cs typeface="Arial" panose="020B0604020202020204" pitchFamily="34" charset="0"/>
                        </a:rPr>
                        <a:t>Christian holy book</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a:t>What is your favourite story?</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75241">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000"/>
                        <a:t>What stories might Jesus have heard?</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98097">
                <a:tc rowSpan="2">
                  <a:txBody>
                    <a:bodyPr/>
                    <a:lstStyle/>
                    <a:p>
                      <a:pPr lvl="0"/>
                      <a:r>
                        <a:rPr lang="en-GB" sz="1400" b="0">
                          <a:solidFill>
                            <a:srgbClr val="7C5DA3"/>
                          </a:solidFill>
                          <a:latin typeface="Arial" panose="020B0604020202020204" pitchFamily="34" charset="0"/>
                          <a:cs typeface="Arial" panose="020B0604020202020204" pitchFamily="34" charset="0"/>
                        </a:rPr>
                        <a:t>Old Testament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rgbClr val="000000"/>
                          </a:solidFill>
                          <a:effectLst/>
                          <a:latin typeface="+mn-lt"/>
                          <a:ea typeface="+mn-ea"/>
                          <a:cs typeface="+mn-cs"/>
                        </a:rPr>
                        <a:t>The first part of the Christian Bible.</a:t>
                      </a:r>
                      <a:endParaRPr lang="en-GB" sz="1200" b="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22897">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000"/>
                        <a:t>What stories do you know that Jesus told?</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96821">
                <a:tc rowSpan="2">
                  <a:txBody>
                    <a:bodyPr/>
                    <a:lstStyle/>
                    <a:p>
                      <a:r>
                        <a:rPr lang="en-US" sz="1400" b="0">
                          <a:solidFill>
                            <a:srgbClr val="7C5DA3"/>
                          </a:solidFill>
                          <a:latin typeface="Arial" panose="020B0604020202020204" pitchFamily="34" charset="0"/>
                          <a:cs typeface="Arial" panose="020B0604020202020204" pitchFamily="34" charset="0"/>
                        </a:rPr>
                        <a:t>New Testament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200" b="0" i="0" kern="1200">
                          <a:solidFill>
                            <a:srgbClr val="000000"/>
                          </a:solidFill>
                          <a:effectLst/>
                          <a:latin typeface="+mn-lt"/>
                          <a:ea typeface="+mn-ea"/>
                          <a:cs typeface="+mn-cs"/>
                        </a:rPr>
                        <a:t>The part of the Christian Bible that was written after the birth of Jesus Christ</a:t>
                      </a:r>
                      <a:endParaRPr lang="en-US" sz="120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000"/>
                        <a:t>What stories do you know that tell you how you should behave towards other people?</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39985">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000"/>
                        <a:t>what are the similarities and differences between different faith's special stories?</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619033">
                <a:tc>
                  <a:txBody>
                    <a:bodyPr/>
                    <a:lstStyle/>
                    <a:p>
                      <a:pPr lvl="0"/>
                      <a:r>
                        <a:rPr lang="en-GB" sz="1400" b="0">
                          <a:solidFill>
                            <a:srgbClr val="7C5DA3"/>
                          </a:solidFill>
                          <a:latin typeface="Arial" panose="020B0604020202020204" pitchFamily="34" charset="0"/>
                          <a:cs typeface="Arial" panose="020B0604020202020204" pitchFamily="34" charset="0"/>
                        </a:rPr>
                        <a:t>Parables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rgbClr val="000000"/>
                          </a:solidFill>
                          <a:effectLst/>
                          <a:latin typeface="Arial" panose="020B0604020202020204" pitchFamily="34" charset="0"/>
                          <a:ea typeface="+mn-ea"/>
                          <a:cs typeface="Arial" panose="020B0604020202020204" pitchFamily="34" charset="0"/>
                        </a:rPr>
                        <a:t>A simple story with a moral or a story told to teach a lesson.</a:t>
                      </a:r>
                      <a:endParaRPr lang="en-GB" sz="1200" b="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tc>
                <a:extLst>
                  <a:ext uri="{0D108BD9-81ED-4DB2-BD59-A6C34878D82A}">
                    <a16:rowId xmlns:a16="http://schemas.microsoft.com/office/drawing/2014/main" val="3874351970"/>
                  </a:ext>
                </a:extLst>
              </a:tr>
              <a:tr h="361813">
                <a:tc gridSpan="2">
                  <a:txBody>
                    <a:bodyPr/>
                    <a:lstStyle/>
                    <a:p>
                      <a:pPr algn="ctr"/>
                      <a:r>
                        <a:rPr lang="en-US" sz="1400" b="1">
                          <a:solidFill>
                            <a:srgbClr val="7C5DA3"/>
                          </a:solidFill>
                        </a:rPr>
                        <a:t>Sticky knowledge</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lgn="ctr"/>
                      <a:r>
                        <a:rPr lang="en-GB" sz="1100" b="1">
                          <a:solidFill>
                            <a:schemeClr val="bg1"/>
                          </a:solidFill>
                          <a:latin typeface="Century Gothic" pitchFamily="34"/>
                        </a:rPr>
                        <a:t>Useful Websites </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236620">
                <a:tc rowSpan="2"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The Bible was written in three languages</a:t>
                      </a:r>
                    </a:p>
                    <a:p>
                      <a:pPr lvl="0"/>
                      <a:endParaRPr lang="en-GB" sz="1200" b="1">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hMerge="1">
                  <a:txBody>
                    <a:bodyPr/>
                    <a:lstStyle/>
                    <a:p>
                      <a:pPr lvl="0"/>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136012">
                <a:tc gridSpan="2" vMerge="1">
                  <a:txBody>
                    <a:bodyPr/>
                    <a:lstStyle/>
                    <a:p>
                      <a:endParaRPr lang="en-GB"/>
                    </a:p>
                  </a:txBody>
                  <a:tcPr/>
                </a:tc>
                <a:tc hMerge="1" vMerge="1">
                  <a:txBody>
                    <a:bodyPr/>
                    <a:lstStyle/>
                    <a:p>
                      <a:endParaRPr lang="en-GB"/>
                    </a:p>
                  </a:txBody>
                  <a:tcPr/>
                </a:tc>
                <a:tc vMerge="1">
                  <a:txBody>
                    <a:bodyPr/>
                    <a:lstStyle/>
                    <a:p>
                      <a:endParaRPr lang="en-GB"/>
                    </a:p>
                  </a:txBody>
                  <a:tcPr/>
                </a:tc>
                <a:tc rowSpan="3">
                  <a:txBody>
                    <a:bodyPr/>
                    <a:lstStyle/>
                    <a:p>
                      <a:pPr marL="0" lvl="0" indent="0">
                        <a:buFont typeface="Arial" panose="020B0604020202020204" pitchFamily="34" charset="0"/>
                        <a:buNone/>
                      </a:pPr>
                      <a:r>
                        <a:rPr lang="en-GB" sz="1050"/>
                        <a:t>Good programmes from BBC Teach (RE) https://</a:t>
                      </a:r>
                      <a:r>
                        <a:rPr lang="en-GB" sz="1050" err="1"/>
                        <a:t>www.bbc.co.uk</a:t>
                      </a:r>
                      <a:r>
                        <a:rPr lang="en-GB" sz="1050"/>
                        <a:t>/teach/ks1religiousstudies/</a:t>
                      </a:r>
                      <a:r>
                        <a:rPr lang="en-GB" sz="1050" err="1"/>
                        <a:t>zmtvwty</a:t>
                      </a:r>
                      <a:endParaRPr lang="en-GB" sz="105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447155">
                <a:tc gridSpan="2">
                  <a:txBody>
                    <a:bodyPr/>
                    <a:lstStyle/>
                    <a:p>
                      <a:r>
                        <a:rPr lang="en-GB" sz="1200">
                          <a:solidFill>
                            <a:schemeClr val="tx1"/>
                          </a:solidFill>
                        </a:rPr>
                        <a:t>The Torah </a:t>
                      </a:r>
                      <a:r>
                        <a:rPr lang="en-GB" sz="1200" b="0" i="0" kern="1200">
                          <a:solidFill>
                            <a:schemeClr val="tx1"/>
                          </a:solidFill>
                          <a:effectLst/>
                          <a:latin typeface="+mn-lt"/>
                          <a:ea typeface="+mn-ea"/>
                          <a:cs typeface="+mn-cs"/>
                        </a:rPr>
                        <a:t> is stored inside the Ark.</a:t>
                      </a:r>
                      <a:endParaRPr lang="en-GB" sz="1200">
                        <a:solidFill>
                          <a:schemeClr val="tx1"/>
                        </a:solidFill>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3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813754">
                <a:tc gridSpan="2">
                  <a:txBody>
                    <a:bodyPr/>
                    <a:lstStyle/>
                    <a:p>
                      <a:r>
                        <a:rPr lang="en-GB" sz="1200" b="0" i="0" kern="1200">
                          <a:solidFill>
                            <a:srgbClr val="000000"/>
                          </a:solidFill>
                          <a:effectLst/>
                          <a:latin typeface="+mn-lt"/>
                          <a:ea typeface="+mn-ea"/>
                          <a:cs typeface="+mn-cs"/>
                        </a:rPr>
                        <a:t>The Holy Qur’an has 114 surahs &amp; The Holy Qur’an has 30 parts</a:t>
                      </a:r>
                      <a:endParaRPr lang="en-GB" sz="1200">
                        <a:solidFill>
                          <a:srgbClr val="7C5DA3"/>
                        </a:solidFill>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4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800" b="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2" name="Picture 1">
            <a:extLst>
              <a:ext uri="{FF2B5EF4-FFF2-40B4-BE49-F238E27FC236}">
                <a16:creationId xmlns:a16="http://schemas.microsoft.com/office/drawing/2014/main" id="{6F1BD3BB-C8DE-D447-B7BC-B681D34563EA}"/>
              </a:ext>
            </a:extLst>
          </p:cNvPr>
          <p:cNvPicPr>
            <a:picLocks noChangeAspect="1"/>
          </p:cNvPicPr>
          <p:nvPr/>
        </p:nvPicPr>
        <p:blipFill>
          <a:blip r:embed="rId2"/>
          <a:stretch>
            <a:fillRect/>
          </a:stretch>
        </p:blipFill>
        <p:spPr>
          <a:xfrm>
            <a:off x="3511550" y="549275"/>
            <a:ext cx="3207302" cy="1670685"/>
          </a:xfrm>
          <a:prstGeom prst="rect">
            <a:avLst/>
          </a:prstGeom>
        </p:spPr>
      </p:pic>
      <p:pic>
        <p:nvPicPr>
          <p:cNvPr id="4" name="Picture 3">
            <a:extLst>
              <a:ext uri="{FF2B5EF4-FFF2-40B4-BE49-F238E27FC236}">
                <a16:creationId xmlns:a16="http://schemas.microsoft.com/office/drawing/2014/main" id="{26479C16-7994-FF43-AFB1-CDADE7CFF370}"/>
              </a:ext>
            </a:extLst>
          </p:cNvPr>
          <p:cNvPicPr>
            <a:picLocks noChangeAspect="1"/>
          </p:cNvPicPr>
          <p:nvPr/>
        </p:nvPicPr>
        <p:blipFill>
          <a:blip r:embed="rId3"/>
          <a:stretch>
            <a:fillRect/>
          </a:stretch>
        </p:blipFill>
        <p:spPr>
          <a:xfrm>
            <a:off x="3511550" y="2408222"/>
            <a:ext cx="1925713" cy="2627796"/>
          </a:xfrm>
          <a:prstGeom prst="rect">
            <a:avLst/>
          </a:prstGeom>
        </p:spPr>
      </p:pic>
      <p:pic>
        <p:nvPicPr>
          <p:cNvPr id="5" name="Picture 4">
            <a:extLst>
              <a:ext uri="{FF2B5EF4-FFF2-40B4-BE49-F238E27FC236}">
                <a16:creationId xmlns:a16="http://schemas.microsoft.com/office/drawing/2014/main" id="{74B1E355-4E2C-0744-8B6A-5BF73DE73235}"/>
              </a:ext>
            </a:extLst>
          </p:cNvPr>
          <p:cNvPicPr>
            <a:picLocks noChangeAspect="1"/>
          </p:cNvPicPr>
          <p:nvPr/>
        </p:nvPicPr>
        <p:blipFill>
          <a:blip r:embed="rId4"/>
          <a:stretch>
            <a:fillRect/>
          </a:stretch>
        </p:blipFill>
        <p:spPr>
          <a:xfrm>
            <a:off x="4151388" y="4515036"/>
            <a:ext cx="2705100" cy="2026214"/>
          </a:xfrm>
          <a:prstGeom prst="rect">
            <a:avLst/>
          </a:prstGeom>
        </p:spPr>
      </p:pic>
    </p:spTree>
    <p:extLst>
      <p:ext uri="{BB962C8B-B14F-4D97-AF65-F5344CB8AC3E}">
        <p14:creationId xmlns:p14="http://schemas.microsoft.com/office/powerpoint/2010/main" val="158141750"/>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US" sz="2400" i="1"/>
              <a:t>What Would Jesus Do? What do stories of Jesus tell Christians about how to live?</a:t>
            </a:r>
            <a:r>
              <a:rPr lang="en-GB" sz="2400" i="1"/>
              <a:t>Year 2</a:t>
            </a:r>
            <a:endParaRPr lang="en-GB" altLang="en-US" sz="300" b="1" i="1">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67702705"/>
              </p:ext>
            </p:extLst>
          </p:nvPr>
        </p:nvGraphicFramePr>
        <p:xfrm>
          <a:off x="66675" y="549275"/>
          <a:ext cx="9010651" cy="6369278"/>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17559">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10">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rgbClr val="7C5DA3"/>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10767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a:solidFill>
                            <a:srgbClr val="000000"/>
                          </a:solidFill>
                          <a:effectLst/>
                          <a:latin typeface="+mn-lt"/>
                          <a:ea typeface="+mn-ea"/>
                          <a:cs typeface="+mn-cs"/>
                        </a:rPr>
                        <a:t>Samaritan </a:t>
                      </a:r>
                      <a:endParaRPr lang="en-GB" sz="1100"/>
                    </a:p>
                    <a:p>
                      <a:pPr lvl="0"/>
                      <a:endParaRPr lang="en-GB" sz="1100" b="1">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a:solidFill>
                            <a:srgbClr val="000000"/>
                          </a:solidFill>
                          <a:effectLst/>
                          <a:latin typeface="+mn-lt"/>
                          <a:ea typeface="+mn-ea"/>
                          <a:cs typeface="+mn-cs"/>
                        </a:rPr>
                        <a:t>One belonging to a race who did not normally associate with Jews. </a:t>
                      </a:r>
                      <a:endParaRPr lang="en-GB" sz="80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4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3">
                  <a:txBody>
                    <a:bodyPr/>
                    <a:lstStyle/>
                    <a:p>
                      <a:pPr marL="171450" lvl="0" indent="-171450">
                        <a:buFont typeface="Arial" panose="020B0604020202020204" pitchFamily="34" charset="0"/>
                        <a:buChar char="•"/>
                      </a:pPr>
                      <a:r>
                        <a:rPr lang="en-GB" sz="1400">
                          <a:latin typeface="Arial" panose="020B0604020202020204" pitchFamily="34" charset="0"/>
                          <a:cs typeface="Arial" panose="020B0604020202020204" pitchFamily="34" charset="0"/>
                        </a:rPr>
                        <a:t>What is a Parable? </a:t>
                      </a:r>
                      <a:endParaRPr lang="en-GB" sz="1050" b="0">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US" sz="1400">
                          <a:latin typeface="Arial" panose="020B0604020202020204" pitchFamily="34" charset="0"/>
                          <a:cs typeface="Arial" panose="020B0604020202020204" pitchFamily="34" charset="0"/>
                        </a:rPr>
                        <a:t>What does Jesus say about loving?</a:t>
                      </a:r>
                    </a:p>
                    <a:p>
                      <a:pPr marL="171450" lvl="0" indent="-171450">
                        <a:buFont typeface="Arial" panose="020B0604020202020204" pitchFamily="34" charset="0"/>
                        <a:buChar char="•"/>
                      </a:pPr>
                      <a:r>
                        <a:rPr lang="en-US" sz="1400" b="0">
                          <a:latin typeface="Arial" panose="020B0604020202020204" pitchFamily="34" charset="0"/>
                          <a:cs typeface="Arial" panose="020B0604020202020204" pitchFamily="34" charset="0"/>
                        </a:rPr>
                        <a:t>What does Jesus say about forgiving?</a:t>
                      </a:r>
                    </a:p>
                    <a:p>
                      <a:pPr marL="171450" lvl="0" indent="-171450">
                        <a:buFont typeface="Arial" panose="020B0604020202020204" pitchFamily="34" charset="0"/>
                        <a:buChar char="•"/>
                      </a:pPr>
                      <a:r>
                        <a:rPr lang="en-US" sz="1400" b="0">
                          <a:latin typeface="Arial" panose="020B0604020202020204" pitchFamily="34" charset="0"/>
                          <a:cs typeface="Arial" panose="020B0604020202020204" pitchFamily="34" charset="0"/>
                        </a:rPr>
                        <a:t>What does Jesus say about giving?</a:t>
                      </a:r>
                    </a:p>
                    <a:p>
                      <a:pPr marL="171450" lvl="0" indent="-171450">
                        <a:buFont typeface="Arial" panose="020B0604020202020204" pitchFamily="34" charset="0"/>
                        <a:buChar char="•"/>
                      </a:pPr>
                      <a:r>
                        <a:rPr lang="en-US" sz="1400" b="0">
                          <a:latin typeface="Arial" panose="020B0604020202020204" pitchFamily="34" charset="0"/>
                          <a:cs typeface="Arial" panose="020B0604020202020204" pitchFamily="34" charset="0"/>
                        </a:rPr>
                        <a:t>What does Jesus say about praying?</a:t>
                      </a:r>
                      <a:endParaRPr lang="en-GB" sz="50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9209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a:solidFill>
                            <a:srgbClr val="000000"/>
                          </a:solidFill>
                          <a:effectLst/>
                          <a:latin typeface="+mn-lt"/>
                          <a:ea typeface="+mn-ea"/>
                          <a:cs typeface="+mn-cs"/>
                        </a:rPr>
                        <a:t>Parable </a:t>
                      </a:r>
                      <a:endParaRPr lang="en-GB" sz="1100"/>
                    </a:p>
                    <a:p>
                      <a:pPr lvl="0"/>
                      <a:endParaRPr lang="en-GB" sz="1100" b="1">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a:solidFill>
                            <a:srgbClr val="000000"/>
                          </a:solidFill>
                          <a:effectLst/>
                          <a:latin typeface="+mn-lt"/>
                          <a:ea typeface="+mn-ea"/>
                          <a:cs typeface="+mn-cs"/>
                        </a:rPr>
                        <a:t>Story with a moral or meaning about everyday life. </a:t>
                      </a:r>
                      <a:endParaRPr lang="en-GB" sz="80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496821">
                <a:tc rowSpan="2" gridSpan="2">
                  <a:txBody>
                    <a:bodyPr/>
                    <a:lstStyle/>
                    <a:p>
                      <a:pPr algn="ctr"/>
                      <a:r>
                        <a:rPr lang="en-US" sz="1400">
                          <a:solidFill>
                            <a:srgbClr val="7C5DA3"/>
                          </a:solidFill>
                        </a:rPr>
                        <a:t>Sticky Knowledge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hMerge="1">
                  <a:txBody>
                    <a:bodyPr/>
                    <a:lstStyle/>
                    <a:p>
                      <a:endParaRPr lang="en-US" sz="14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5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39985">
                <a:tc gridSpan="2" vMerge="1">
                  <a:txBody>
                    <a:bodyPr/>
                    <a:lstStyle/>
                    <a:p>
                      <a:endParaRPr lang="en-US"/>
                    </a:p>
                  </a:txBody>
                  <a:tcPr>
                    <a:lnT w="6350" cap="flat" cmpd="sng" algn="ctr">
                      <a:solidFill>
                        <a:schemeClr val="tx1"/>
                      </a:solidFill>
                      <a:prstDash val="solid"/>
                      <a:round/>
                      <a:headEnd type="none" w="med" len="med"/>
                      <a:tailEnd type="none" w="med" len="med"/>
                    </a:lnT>
                  </a:tcPr>
                </a:tc>
                <a:tc hMerge="1"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endParaRPr lang="en-GB" sz="5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181045">
                <a:tc rowSpan="2" gridSpan="2">
                  <a:txBody>
                    <a:bodyPr/>
                    <a:lstStyle/>
                    <a:p>
                      <a:pPr lvl="0"/>
                      <a:r>
                        <a:rPr lang="en-GB" sz="1400" b="0">
                          <a:solidFill>
                            <a:schemeClr val="tx1"/>
                          </a:solidFill>
                          <a:latin typeface="Arial" panose="020B0604020202020204" pitchFamily="34" charset="0"/>
                          <a:cs typeface="Arial" panose="020B0604020202020204" pitchFamily="34" charset="0"/>
                        </a:rPr>
                        <a:t>Jesus showed kindness by healing a leaper</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4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437988">
                <a:tc gridSpan="2" vMerge="1">
                  <a:txBody>
                    <a:bodyPr/>
                    <a:lstStyle/>
                    <a:p>
                      <a:pPr lvl="0"/>
                      <a:endParaRPr lang="en-GB" sz="1100" b="1">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hMerge="1" vMerge="1">
                  <a:txBody>
                    <a:bodyPr/>
                    <a:lstStyle/>
                    <a:p>
                      <a:endParaRPr lang="en-US"/>
                    </a:p>
                  </a:txBody>
                  <a:tcPr/>
                </a:tc>
                <a:tc vMerge="1">
                  <a:txBody>
                    <a:bodyPr/>
                    <a:lstStyle/>
                    <a:p>
                      <a:endParaRPr lang="en-US"/>
                    </a:p>
                  </a:txBody>
                  <a:tcPr/>
                </a:tc>
                <a:tc>
                  <a:txBody>
                    <a:bodyPr/>
                    <a:lstStyle/>
                    <a:p>
                      <a:pPr lvl="0"/>
                      <a:r>
                        <a:rPr lang="en-GB" sz="1100" b="1">
                          <a:solidFill>
                            <a:schemeClr val="bg1"/>
                          </a:solidFill>
                          <a:latin typeface="Century Gothic" pitchFamily="34"/>
                        </a:rPr>
                        <a:t>Useful Websites </a:t>
                      </a:r>
                      <a:endParaRPr lang="en-GB" sz="500" b="0">
                        <a:latin typeface="Comic Sans MS" panose="030F0902030302020204" pitchFamily="66" charset="0"/>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4061041571"/>
                  </a:ext>
                </a:extLst>
              </a:tr>
              <a:tr h="731536">
                <a:tc gridSpan="2">
                  <a:txBody>
                    <a:bodyPr/>
                    <a:lstStyle/>
                    <a:p>
                      <a:r>
                        <a:rPr lang="en-US" sz="1400" b="0">
                          <a:solidFill>
                            <a:schemeClr val="tx1"/>
                          </a:solidFill>
                          <a:latin typeface="Arial" panose="020B0604020202020204" pitchFamily="34" charset="0"/>
                          <a:cs typeface="Arial" panose="020B0604020202020204" pitchFamily="34" charset="0"/>
                        </a:rPr>
                        <a:t>Jesus showed kindness by having dinner with Zacchaeus, who was a mean tax collector.</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err="1">
                          <a:solidFill>
                            <a:srgbClr val="000000"/>
                          </a:solidFill>
                          <a:effectLst/>
                          <a:latin typeface="+mn-lt"/>
                          <a:ea typeface="+mn-ea"/>
                          <a:cs typeface="+mn-cs"/>
                        </a:rPr>
                        <a:t>www.bbc.co.uk</a:t>
                      </a:r>
                      <a:r>
                        <a:rPr lang="en-GB" sz="1600" kern="1200">
                          <a:solidFill>
                            <a:srgbClr val="000000"/>
                          </a:solidFill>
                          <a:effectLst/>
                          <a:latin typeface="+mn-lt"/>
                          <a:ea typeface="+mn-ea"/>
                          <a:cs typeface="+mn-cs"/>
                        </a:rPr>
                        <a:t>/education/clips/z3mgkqt: ‘Raising the Roof’ - Christ’s Miracle</a:t>
                      </a:r>
                      <a:br>
                        <a:rPr lang="en-GB" sz="1800" kern="1200">
                          <a:solidFill>
                            <a:srgbClr val="000000"/>
                          </a:solidFill>
                          <a:effectLst/>
                          <a:latin typeface="+mn-lt"/>
                          <a:ea typeface="+mn-ea"/>
                          <a:cs typeface="+mn-cs"/>
                        </a:rPr>
                      </a:br>
                      <a:endParaRPr lang="en-GB"/>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0506698"/>
                  </a:ext>
                </a:extLst>
              </a:tr>
              <a:tr h="426736">
                <a:tc gridSpan="2">
                  <a:txBody>
                    <a:bodyPr/>
                    <a:lstStyle/>
                    <a:p>
                      <a:pPr lvl="0"/>
                      <a:r>
                        <a:rPr lang="en-GB" sz="1400" b="0">
                          <a:solidFill>
                            <a:schemeClr val="tx1"/>
                          </a:solidFill>
                          <a:latin typeface="Arial" panose="020B0604020202020204" pitchFamily="34" charset="0"/>
                          <a:cs typeface="Arial" panose="020B0604020202020204" pitchFamily="34" charset="0"/>
                        </a:rPr>
                        <a:t>Jesus showed kindness by speaking to a Samaritan women. </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pPr lvl="0"/>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a:p>
                  </a:txBody>
                  <a:tcPr marT="45723" marB="45723">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solidFill>
                      <a:schemeClr val="accent3">
                        <a:lumMod val="20000"/>
                        <a:lumOff val="80000"/>
                      </a:schemeClr>
                    </a:solidFill>
                  </a:tcPr>
                </a:tc>
                <a:extLst>
                  <a:ext uri="{0D108BD9-81ED-4DB2-BD59-A6C34878D82A}">
                    <a16:rowId xmlns:a16="http://schemas.microsoft.com/office/drawing/2014/main" val="4272395972"/>
                  </a:ext>
                </a:extLst>
              </a:tr>
              <a:tr h="447155">
                <a:tc gridSpan="2">
                  <a:txBody>
                    <a:bodyPr/>
                    <a:lstStyle/>
                    <a:p>
                      <a:r>
                        <a:rPr lang="en-GB" sz="1400" b="0">
                          <a:solidFill>
                            <a:schemeClr val="tx1"/>
                          </a:solidFill>
                          <a:latin typeface="Arial" panose="020B0604020202020204" pitchFamily="34" charset="0"/>
                          <a:cs typeface="Arial" panose="020B0604020202020204" pitchFamily="34" charset="0"/>
                        </a:rPr>
                        <a:t>Jesus was kind to a sick woman who touched his cloak. </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3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Wingdings" panose="05000000000000000000" pitchFamily="2" charset="2"/>
                        <a:buChar char="q"/>
                      </a:pPr>
                      <a:endParaRPr lang="en-GB" sz="9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846885045"/>
                  </a:ext>
                </a:extLst>
              </a:tr>
            </a:tbl>
          </a:graphicData>
        </a:graphic>
      </p:graphicFrame>
      <p:pic>
        <p:nvPicPr>
          <p:cNvPr id="2" name="Picture 1">
            <a:extLst>
              <a:ext uri="{FF2B5EF4-FFF2-40B4-BE49-F238E27FC236}">
                <a16:creationId xmlns:a16="http://schemas.microsoft.com/office/drawing/2014/main" id="{A536CCA3-50B6-9B4B-A4B4-4E02AADBB60F}"/>
              </a:ext>
            </a:extLst>
          </p:cNvPr>
          <p:cNvPicPr>
            <a:picLocks noChangeAspect="1"/>
          </p:cNvPicPr>
          <p:nvPr/>
        </p:nvPicPr>
        <p:blipFill>
          <a:blip r:embed="rId2"/>
          <a:stretch>
            <a:fillRect/>
          </a:stretch>
        </p:blipFill>
        <p:spPr>
          <a:xfrm>
            <a:off x="3810000" y="549275"/>
            <a:ext cx="2438400" cy="3327400"/>
          </a:xfrm>
          <a:prstGeom prst="rect">
            <a:avLst/>
          </a:prstGeom>
        </p:spPr>
      </p:pic>
      <p:pic>
        <p:nvPicPr>
          <p:cNvPr id="4" name="Picture 3">
            <a:extLst>
              <a:ext uri="{FF2B5EF4-FFF2-40B4-BE49-F238E27FC236}">
                <a16:creationId xmlns:a16="http://schemas.microsoft.com/office/drawing/2014/main" id="{2D1F2D4D-BE06-5A44-B3AC-E588E9818533}"/>
              </a:ext>
            </a:extLst>
          </p:cNvPr>
          <p:cNvPicPr>
            <a:picLocks noChangeAspect="1"/>
          </p:cNvPicPr>
          <p:nvPr/>
        </p:nvPicPr>
        <p:blipFill>
          <a:blip r:embed="rId3"/>
          <a:stretch>
            <a:fillRect/>
          </a:stretch>
        </p:blipFill>
        <p:spPr>
          <a:xfrm>
            <a:off x="3718892" y="4202652"/>
            <a:ext cx="3177208" cy="1779236"/>
          </a:xfrm>
          <a:prstGeom prst="rect">
            <a:avLst/>
          </a:prstGeom>
        </p:spPr>
      </p:pic>
    </p:spTree>
    <p:extLst>
      <p:ext uri="{BB962C8B-B14F-4D97-AF65-F5344CB8AC3E}">
        <p14:creationId xmlns:p14="http://schemas.microsoft.com/office/powerpoint/2010/main" val="95475198"/>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2000" i="1"/>
              <a:t>What makes some places sacred? (Mosques and Makkah in Islam) Year 2</a:t>
            </a:r>
            <a:endParaRPr lang="en-GB" altLang="en-US" sz="200" b="1">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099132025"/>
              </p:ext>
            </p:extLst>
          </p:nvPr>
        </p:nvGraphicFramePr>
        <p:xfrm>
          <a:off x="66675" y="549275"/>
          <a:ext cx="9010651" cy="6312669"/>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598174">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6">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410135">
                <a:tc>
                  <a:txBody>
                    <a:bodyPr/>
                    <a:lstStyle/>
                    <a:p>
                      <a:pPr lvl="0"/>
                      <a:r>
                        <a:rPr lang="en-GB" sz="1600" b="0">
                          <a:solidFill>
                            <a:srgbClr val="7C5DA3"/>
                          </a:solidFill>
                          <a:latin typeface="Arial" panose="020B0604020202020204" pitchFamily="34" charset="0"/>
                          <a:cs typeface="Arial" panose="020B0604020202020204" pitchFamily="34" charset="0"/>
                        </a:rPr>
                        <a:t>Sacred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a:solidFill>
                            <a:schemeClr val="tx1"/>
                          </a:solidFill>
                          <a:latin typeface="Arial" panose="020B0604020202020204" pitchFamily="34" charset="0"/>
                          <a:cs typeface="Arial" panose="020B0604020202020204" pitchFamily="34" charset="0"/>
                        </a:rPr>
                        <a:t>Holy or religious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lvl="0"/>
                      <a:r>
                        <a:rPr lang="en-GB" sz="1400"/>
                        <a:t>Where is special to you?</a:t>
                      </a:r>
                      <a:endParaRPr lang="en-GB" sz="14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72473">
                <a:tc rowSpan="2">
                  <a:txBody>
                    <a:bodyPr/>
                    <a:lstStyle/>
                    <a:p>
                      <a:r>
                        <a:rPr lang="en-GB" sz="1600" b="0">
                          <a:solidFill>
                            <a:srgbClr val="7C5DA3"/>
                          </a:solidFill>
                          <a:latin typeface="Arial" panose="020B0604020202020204" pitchFamily="34" charset="0"/>
                          <a:cs typeface="Arial" panose="020B0604020202020204" pitchFamily="34" charset="0"/>
                        </a:rPr>
                        <a:t>Allah</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400" b="0" i="0" kern="1200">
                          <a:solidFill>
                            <a:srgbClr val="000000"/>
                          </a:solidFill>
                          <a:effectLst/>
                          <a:latin typeface="Arial" panose="020B0604020202020204" pitchFamily="34" charset="0"/>
                          <a:ea typeface="+mn-ea"/>
                          <a:cs typeface="Arial" panose="020B0604020202020204" pitchFamily="34" charset="0"/>
                        </a:rPr>
                        <a:t>God as named in Islam</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36761006"/>
                  </a:ext>
                </a:extLst>
              </a:tr>
              <a:tr h="347393">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400"/>
                        <a:t>What makes somewhere sacred?</a:t>
                      </a:r>
                      <a:endParaRPr lang="en-GB" sz="14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401670">
                <a:tc rowSpan="2">
                  <a:txBody>
                    <a:bodyPr/>
                    <a:lstStyle/>
                    <a:p>
                      <a:r>
                        <a:rPr lang="en-US" sz="1600" b="0">
                          <a:solidFill>
                            <a:srgbClr val="7C5DA3"/>
                          </a:solidFill>
                          <a:latin typeface="Arial" panose="020B0604020202020204" pitchFamily="34" charset="0"/>
                          <a:cs typeface="Arial" panose="020B0604020202020204" pitchFamily="34" charset="0"/>
                        </a:rPr>
                        <a:t>Worship</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400" b="0" i="0" kern="1200">
                          <a:solidFill>
                            <a:srgbClr val="000000"/>
                          </a:solidFill>
                          <a:effectLst/>
                          <a:latin typeface="Arial" panose="020B0604020202020204" pitchFamily="34" charset="0"/>
                          <a:ea typeface="+mn-ea"/>
                          <a:cs typeface="Arial" panose="020B0604020202020204" pitchFamily="34" charset="0"/>
                        </a:rPr>
                        <a:t>To honour or respect as a divine being.</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72103371"/>
                  </a:ext>
                </a:extLst>
              </a:tr>
              <a:tr h="522497">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a:txBody>
                    <a:bodyPr/>
                    <a:lstStyle/>
                    <a:p>
                      <a:pPr lvl="0"/>
                      <a:r>
                        <a:rPr lang="en-GB" sz="1400"/>
                        <a:t>What happens in a Mosque?</a:t>
                      </a:r>
                      <a:endParaRPr lang="en-GB" sz="14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81226">
                <a:tc rowSpan="2">
                  <a:txBody>
                    <a:bodyPr/>
                    <a:lstStyle/>
                    <a:p>
                      <a:r>
                        <a:rPr lang="en-GB" sz="1600" b="0">
                          <a:solidFill>
                            <a:srgbClr val="7C5DA3"/>
                          </a:solidFill>
                          <a:latin typeface="Arial" panose="020B0604020202020204" pitchFamily="34" charset="0"/>
                          <a:cs typeface="Arial" panose="020B0604020202020204" pitchFamily="34" charset="0"/>
                        </a:rPr>
                        <a:t>Mosque</a:t>
                      </a:r>
                      <a:endParaRPr lang="en-US" sz="1600" b="0">
                        <a:solidFill>
                          <a:srgbClr val="7C5DA3"/>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400" b="0" i="0" kern="1200">
                          <a:solidFill>
                            <a:srgbClr val="000000"/>
                          </a:solidFill>
                          <a:effectLst/>
                          <a:latin typeface="Arial" panose="020B0604020202020204" pitchFamily="34" charset="0"/>
                          <a:ea typeface="+mn-ea"/>
                          <a:cs typeface="Arial" panose="020B0604020202020204" pitchFamily="34" charset="0"/>
                        </a:rPr>
                        <a:t>A mosque is a place of prayer for Muslims.</a:t>
                      </a:r>
                      <a:endParaRPr lang="en-US" sz="110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algn="ctr"/>
                      <a:r>
                        <a:rPr lang="en-GB" sz="1800" b="1">
                          <a:solidFill>
                            <a:srgbClr val="7C5DA3"/>
                          </a:solidFill>
                          <a:latin typeface="Century Gothic" panose="020B0502020202020204" pitchFamily="34" charset="0"/>
                        </a:rPr>
                        <a:t>Sticky Knowledge</a:t>
                      </a:r>
                      <a:endParaRPr lang="en-US" sz="320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lvl="0"/>
                      <a:r>
                        <a:rPr lang="en-GB" sz="1400"/>
                        <a:t>What sacred items might you find it a mosque?</a:t>
                      </a:r>
                      <a:endParaRPr lang="en-GB" sz="1400" b="0">
                        <a:latin typeface="Comic Sans MS" panose="030F0902030302020204" pitchFamily="66" charset="0"/>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227347">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400"/>
                        <a:t>What is a pilgrimage?</a:t>
                      </a:r>
                      <a:endParaRPr lang="en-GB" sz="14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718338">
                <a:tc rowSpan="2">
                  <a:txBody>
                    <a:bodyPr/>
                    <a:lstStyle/>
                    <a:p>
                      <a:r>
                        <a:rPr lang="en-US" sz="1600" b="0">
                          <a:solidFill>
                            <a:srgbClr val="7C5DA3"/>
                          </a:solidFill>
                          <a:latin typeface="Arial" panose="020B0604020202020204" pitchFamily="34" charset="0"/>
                          <a:cs typeface="Arial" panose="020B0604020202020204" pitchFamily="34" charset="0"/>
                        </a:rPr>
                        <a:t>Makkah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400" b="0" i="0" kern="1200">
                          <a:solidFill>
                            <a:srgbClr val="000000"/>
                          </a:solidFill>
                          <a:effectLst/>
                          <a:latin typeface="+mn-lt"/>
                          <a:ea typeface="+mn-ea"/>
                          <a:cs typeface="+mn-cs"/>
                        </a:rPr>
                        <a:t> A city in Saudi Arabia, a country in the Middle East.</a:t>
                      </a:r>
                      <a:endParaRPr lang="en-US" sz="110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285750" indent="-285750">
                        <a:buFont typeface="Arial" panose="020B0604020202020204" pitchFamily="34" charset="0"/>
                        <a:buChar char="•"/>
                      </a:pPr>
                      <a:r>
                        <a:rPr lang="en-GB" sz="1400" b="0" i="0" u="none" strike="noStrike" kern="1200">
                          <a:solidFill>
                            <a:srgbClr val="000000"/>
                          </a:solidFill>
                          <a:effectLst/>
                          <a:latin typeface="+mn-lt"/>
                          <a:ea typeface="+mn-ea"/>
                          <a:cs typeface="+mn-cs"/>
                        </a:rPr>
                        <a:t>Makkah is one of the oldest continually inhabited cities in the world.</a:t>
                      </a:r>
                      <a:endParaRPr lang="en-US" sz="1400" b="0"/>
                    </a:p>
                  </a:txBody>
                  <a:tcPr marT="45728" marB="45728">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82657139"/>
                  </a:ext>
                </a:extLst>
              </a:tr>
              <a:tr h="84224">
                <a:tc vMerge="1">
                  <a:txBody>
                    <a:bodyPr/>
                    <a:lstStyle/>
                    <a:p>
                      <a:r>
                        <a:rPr lang="en-US" sz="1600" b="0">
                          <a:solidFill>
                            <a:srgbClr val="7C5DA3"/>
                          </a:solidFill>
                          <a:latin typeface="Arial" panose="020B0604020202020204" pitchFamily="34" charset="0"/>
                          <a:cs typeface="Arial" panose="020B0604020202020204" pitchFamily="34" charset="0"/>
                        </a:rPr>
                        <a:t>Makkah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r>
                        <a:rPr lang="en-GB" sz="1400" b="0" i="0" kern="1200">
                          <a:solidFill>
                            <a:srgbClr val="000000"/>
                          </a:solidFill>
                          <a:effectLst/>
                          <a:latin typeface="+mn-lt"/>
                          <a:ea typeface="+mn-ea"/>
                          <a:cs typeface="+mn-cs"/>
                        </a:rPr>
                        <a:t> A city in Saudi Arabia, a country in the Middle East.</a:t>
                      </a:r>
                      <a:endParaRPr lang="en-US" sz="11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tc rowSpan="2">
                  <a:txBody>
                    <a:bodyPr/>
                    <a:lstStyle/>
                    <a:p>
                      <a:pPr lvl="0" algn="ctr"/>
                      <a:r>
                        <a:rPr lang="en-GB" sz="1100" b="1">
                          <a:solidFill>
                            <a:schemeClr val="bg1"/>
                          </a:solidFill>
                          <a:latin typeface="Century Gothic" pitchFamily="34"/>
                        </a:rPr>
                        <a:t>Useful Website</a:t>
                      </a: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229192">
                <a:tc rowSpan="2">
                  <a:txBody>
                    <a:bodyPr/>
                    <a:lstStyle/>
                    <a:p>
                      <a:pPr lvl="0"/>
                      <a:r>
                        <a:rPr lang="en-GB" sz="1600" b="0">
                          <a:solidFill>
                            <a:srgbClr val="7C5DA3"/>
                          </a:solidFill>
                          <a:latin typeface="Arial" panose="020B0604020202020204" pitchFamily="34" charset="0"/>
                          <a:cs typeface="Arial" panose="020B0604020202020204" pitchFamily="34" charset="0"/>
                        </a:rPr>
                        <a:t>Qur’an</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400" b="0" i="0" kern="1200">
                          <a:solidFill>
                            <a:srgbClr val="000000"/>
                          </a:solidFill>
                          <a:effectLst/>
                          <a:latin typeface="+mn-lt"/>
                          <a:ea typeface="+mn-ea"/>
                          <a:cs typeface="+mn-cs"/>
                        </a:rPr>
                        <a:t>The holy book of Islam.</a:t>
                      </a: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285750" lvl="0" indent="-285750" algn="l">
                        <a:buFont typeface="Arial" panose="020B0604020202020204" pitchFamily="34" charset="0"/>
                        <a:buChar char="•"/>
                      </a:pPr>
                      <a:r>
                        <a:rPr lang="en-GB" sz="1600" b="0" i="0" kern="1200">
                          <a:solidFill>
                            <a:srgbClr val="000000"/>
                          </a:solidFill>
                          <a:effectLst/>
                          <a:latin typeface="+mn-lt"/>
                          <a:ea typeface="+mn-ea"/>
                          <a:cs typeface="+mn-cs"/>
                        </a:rPr>
                        <a:t>The Prophet spent around 50 years of his life in Makkah.</a:t>
                      </a:r>
                      <a:endParaRPr lang="en-GB" sz="8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sz="1800"/>
                    </a:p>
                  </a:txBody>
                  <a:tcPr marT="45723" marB="45723">
                    <a:solidFill>
                      <a:schemeClr val="accent3">
                        <a:lumMod val="20000"/>
                        <a:lumOff val="80000"/>
                      </a:schemeClr>
                    </a:solidFill>
                  </a:tcPr>
                </a:tc>
                <a:extLst>
                  <a:ext uri="{0D108BD9-81ED-4DB2-BD59-A6C34878D82A}">
                    <a16:rowId xmlns:a16="http://schemas.microsoft.com/office/drawing/2014/main" val="4272395972"/>
                  </a:ext>
                </a:extLst>
              </a:tr>
              <a:tr h="331764">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marL="0" lvl="0" indent="0">
                        <a:buFont typeface="Arial" panose="020B0604020202020204" pitchFamily="34" charset="0"/>
                        <a:buNone/>
                      </a:pPr>
                      <a:r>
                        <a:rPr lang="en-GB" sz="1050"/>
                        <a:t>Use https://</a:t>
                      </a:r>
                      <a:r>
                        <a:rPr lang="en-GB" sz="1050" err="1"/>
                        <a:t>www.bbc.co.uk</a:t>
                      </a:r>
                      <a:r>
                        <a:rPr lang="en-GB" sz="1050"/>
                        <a:t>/programmes/b05pc1c9/clips</a:t>
                      </a:r>
                      <a:endParaRPr lang="en-GB" sz="1050">
                        <a:solidFill>
                          <a:schemeClr val="tx1"/>
                        </a:solidFill>
                        <a:latin typeface="Century Gothic" pitchFamily="34"/>
                      </a:endParaRPr>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915235">
                <a:tc>
                  <a:txBody>
                    <a:bodyPr/>
                    <a:lstStyle/>
                    <a:p>
                      <a:r>
                        <a:rPr lang="en-GB" sz="1600" b="0">
                          <a:solidFill>
                            <a:srgbClr val="7C5DA3"/>
                          </a:solidFill>
                          <a:latin typeface="Arial" panose="020B0604020202020204" pitchFamily="34" charset="0"/>
                          <a:cs typeface="Arial" panose="020B0604020202020204" pitchFamily="34" charset="0"/>
                        </a:rPr>
                        <a:t>Rituals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400" b="0" i="0" kern="1200">
                          <a:solidFill>
                            <a:srgbClr val="000000"/>
                          </a:solidFill>
                          <a:effectLst/>
                          <a:latin typeface="+mn-lt"/>
                          <a:ea typeface="+mn-ea"/>
                          <a:cs typeface="+mn-cs"/>
                        </a:rPr>
                        <a:t>A </a:t>
                      </a:r>
                      <a:r>
                        <a:rPr lang="en-GB" sz="1400" b="1" i="0" kern="1200">
                          <a:solidFill>
                            <a:srgbClr val="000000"/>
                          </a:solidFill>
                          <a:effectLst/>
                          <a:latin typeface="+mn-lt"/>
                          <a:ea typeface="+mn-ea"/>
                          <a:cs typeface="+mn-cs"/>
                        </a:rPr>
                        <a:t>ceremony</a:t>
                      </a:r>
                      <a:r>
                        <a:rPr lang="en-GB" sz="1400" b="0" i="0" kern="1200">
                          <a:solidFill>
                            <a:srgbClr val="000000"/>
                          </a:solidFill>
                          <a:effectLst/>
                          <a:latin typeface="+mn-lt"/>
                          <a:ea typeface="+mn-ea"/>
                          <a:cs typeface="+mn-cs"/>
                        </a:rPr>
                        <a:t> or series of acts that is always performed the same way.</a:t>
                      </a: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lvl="0" indent="-285750" algn="l">
                        <a:buFont typeface="Arial" panose="020B0604020202020204" pitchFamily="34" charset="0"/>
                        <a:buChar char="•"/>
                      </a:pPr>
                      <a:r>
                        <a:rPr lang="en-GB" sz="1600" b="0" i="0" u="none" strike="noStrike" kern="1200">
                          <a:solidFill>
                            <a:srgbClr val="000000"/>
                          </a:solidFill>
                          <a:effectLst/>
                          <a:latin typeface="+mn-lt"/>
                          <a:ea typeface="+mn-ea"/>
                          <a:cs typeface="+mn-cs"/>
                        </a:rPr>
                        <a:t>The city was never the capital of any Islamic empire.</a:t>
                      </a:r>
                      <a:endParaRPr lang="en-GB" sz="8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788210">
                <a:tc>
                  <a:txBody>
                    <a:bodyPr/>
                    <a:lstStyle/>
                    <a:p>
                      <a:r>
                        <a:rPr lang="en-GB" sz="1600" b="0">
                          <a:solidFill>
                            <a:srgbClr val="7C5DA3"/>
                          </a:solidFill>
                          <a:latin typeface="Arial" panose="020B0604020202020204" pitchFamily="34" charset="0"/>
                          <a:cs typeface="Arial" panose="020B0604020202020204" pitchFamily="34" charset="0"/>
                        </a:rPr>
                        <a:t>Pilgrimage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400" b="0" i="0" kern="1200">
                          <a:solidFill>
                            <a:srgbClr val="000000"/>
                          </a:solidFill>
                          <a:effectLst/>
                          <a:latin typeface="+mn-lt"/>
                          <a:ea typeface="+mn-ea"/>
                          <a:cs typeface="+mn-cs"/>
                        </a:rPr>
                        <a:t>A journey  to a holy place is called a pilgrimage.</a:t>
                      </a:r>
                      <a:endParaRPr lang="en-GB" sz="200" b="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0" i="0" kern="1200">
                          <a:solidFill>
                            <a:srgbClr val="000000"/>
                          </a:solidFill>
                          <a:effectLst/>
                          <a:latin typeface="+mn-lt"/>
                          <a:ea typeface="+mn-ea"/>
                          <a:cs typeface="+mn-cs"/>
                        </a:rPr>
                        <a:t>Millions of pilgrims that flock the cities of Makkah and Madinah</a:t>
                      </a:r>
                      <a:endParaRPr lang="en-GB" sz="700" b="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2" name="Picture 1">
            <a:extLst>
              <a:ext uri="{FF2B5EF4-FFF2-40B4-BE49-F238E27FC236}">
                <a16:creationId xmlns:a16="http://schemas.microsoft.com/office/drawing/2014/main" id="{C7BD94AB-E850-BF4D-BDAB-C5A728575C19}"/>
              </a:ext>
            </a:extLst>
          </p:cNvPr>
          <p:cNvPicPr>
            <a:picLocks noChangeAspect="1"/>
          </p:cNvPicPr>
          <p:nvPr/>
        </p:nvPicPr>
        <p:blipFill>
          <a:blip r:embed="rId2"/>
          <a:stretch>
            <a:fillRect/>
          </a:stretch>
        </p:blipFill>
        <p:spPr>
          <a:xfrm>
            <a:off x="3501611" y="756202"/>
            <a:ext cx="3492500" cy="2205659"/>
          </a:xfrm>
          <a:prstGeom prst="rect">
            <a:avLst/>
          </a:prstGeom>
        </p:spPr>
      </p:pic>
    </p:spTree>
    <p:extLst>
      <p:ext uri="{BB962C8B-B14F-4D97-AF65-F5344CB8AC3E}">
        <p14:creationId xmlns:p14="http://schemas.microsoft.com/office/powerpoint/2010/main" val="3366153119"/>
      </p:ext>
    </p:extLst>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br>
              <a:rPr lang="en-GB" sz="2000" i="1"/>
            </a:br>
            <a:r>
              <a:rPr lang="en-GB" sz="2000" i="1"/>
              <a:t>Who is an inspiring person? What stories inspire Christians and Muslims? Year 2</a:t>
            </a:r>
            <a:br>
              <a:rPr lang="en-GB" sz="2000" i="1"/>
            </a:br>
            <a:br>
              <a:rPr lang="en-GB" sz="2000" i="1"/>
            </a:br>
            <a:endParaRPr lang="en-GB" sz="2000"/>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60530996"/>
              </p:ext>
            </p:extLst>
          </p:nvPr>
        </p:nvGraphicFramePr>
        <p:xfrm>
          <a:off x="66675" y="549275"/>
          <a:ext cx="9010651" cy="6143203"/>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590226">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574867">
                <a:tc rowSpan="2">
                  <a:txBody>
                    <a:bodyPr/>
                    <a:lstStyle/>
                    <a:p>
                      <a:pPr lvl="0"/>
                      <a:r>
                        <a:rPr lang="en-GB" sz="1600" b="0">
                          <a:solidFill>
                            <a:srgbClr val="7C5DA3"/>
                          </a:solidFill>
                          <a:latin typeface="Arial" panose="020B0604020202020204" pitchFamily="34" charset="0"/>
                          <a:cs typeface="Arial" panose="020B0604020202020204" pitchFamily="34" charset="0"/>
                        </a:rPr>
                        <a:t>Inspirational</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a:solidFill>
                            <a:srgbClr val="000000"/>
                          </a:solidFill>
                          <a:effectLst/>
                          <a:latin typeface="+mn-lt"/>
                          <a:ea typeface="+mn-ea"/>
                          <a:cs typeface="+mn-cs"/>
                        </a:rPr>
                        <a:t>The act or power of arousing the mind.</a:t>
                      </a:r>
                      <a:endParaRPr lang="en-GB" sz="1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a:t>What makes an inspiring leader?</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54207">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000"/>
                        <a:t>Which women have inspired us?</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84903">
                <a:tc rowSpan="2">
                  <a:txBody>
                    <a:bodyPr/>
                    <a:lstStyle/>
                    <a:p>
                      <a:pPr lvl="0"/>
                      <a:r>
                        <a:rPr lang="en-GB" sz="1600" b="0">
                          <a:solidFill>
                            <a:srgbClr val="7C5DA3"/>
                          </a:solidFill>
                          <a:latin typeface="Arial" panose="020B0604020202020204" pitchFamily="34" charset="0"/>
                          <a:cs typeface="Arial" panose="020B0604020202020204" pitchFamily="34" charset="0"/>
                        </a:rPr>
                        <a:t>determined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a:solidFill>
                            <a:srgbClr val="000000"/>
                          </a:solidFill>
                          <a:effectLst/>
                          <a:latin typeface="+mn-lt"/>
                          <a:ea typeface="+mn-ea"/>
                          <a:cs typeface="+mn-cs"/>
                        </a:rPr>
                        <a:t>Free from doubt about doing something.</a:t>
                      </a: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595328">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000"/>
                        <a:t>How are stories in the Bible important to Christians today?</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74832">
                <a:tc rowSpan="2">
                  <a:txBody>
                    <a:bodyPr/>
                    <a:lstStyle/>
                    <a:p>
                      <a:r>
                        <a:rPr lang="en-US" sz="1600" b="0">
                          <a:solidFill>
                            <a:srgbClr val="7C5DA3"/>
                          </a:solidFill>
                          <a:latin typeface="Arial" panose="020B0604020202020204" pitchFamily="34" charset="0"/>
                          <a:cs typeface="Arial" panose="020B0604020202020204" pitchFamily="34" charset="0"/>
                        </a:rPr>
                        <a:t>hard-working</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100" b="0" i="0" kern="1200">
                          <a:solidFill>
                            <a:srgbClr val="000000"/>
                          </a:solidFill>
                          <a:effectLst/>
                          <a:latin typeface="+mn-lt"/>
                          <a:ea typeface="+mn-ea"/>
                          <a:cs typeface="+mn-cs"/>
                        </a:rPr>
                        <a:t>Always doing a lot of work</a:t>
                      </a:r>
                      <a:endParaRPr lang="en-US" sz="10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000"/>
                        <a:t>How are stories in the Qur’an important to Muslims today?</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33789">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3">
                  <a:txBody>
                    <a:bodyPr/>
                    <a:lstStyle/>
                    <a:p>
                      <a:pPr lvl="0"/>
                      <a:r>
                        <a:rPr lang="en-GB" sz="1000"/>
                        <a:t>Which religious leaders inspire us?</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288359">
                <a:tc rowSpan="2">
                  <a:txBody>
                    <a:bodyPr/>
                    <a:lstStyle/>
                    <a:p>
                      <a:pPr lvl="0"/>
                      <a:r>
                        <a:rPr lang="en-GB" sz="1600" b="0">
                          <a:solidFill>
                            <a:srgbClr val="7C5DA3"/>
                          </a:solidFill>
                          <a:latin typeface="Arial" panose="020B0604020202020204" pitchFamily="34" charset="0"/>
                          <a:cs typeface="Arial" panose="020B0604020202020204" pitchFamily="34" charset="0"/>
                        </a:rPr>
                        <a:t>generous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a:solidFill>
                            <a:srgbClr val="000000"/>
                          </a:solidFill>
                          <a:effectLst/>
                          <a:latin typeface="+mn-lt"/>
                          <a:ea typeface="+mn-ea"/>
                          <a:cs typeface="+mn-cs"/>
                        </a:rPr>
                        <a:t>People who want to help those in need and are always willing to share</a:t>
                      </a:r>
                      <a:endParaRPr lang="en-GB" sz="1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rgbClr val="7C5DA3"/>
                          </a:solidFill>
                          <a:latin typeface="Century Gothic" panose="020B0502020202020204" pitchFamily="34" charset="0"/>
                        </a:rPr>
                        <a:t>Sticky Knowledge</a:t>
                      </a: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303275">
                <a:tc vMerge="1">
                  <a:txBody>
                    <a:bodyPr/>
                    <a:lstStyle/>
                    <a:p>
                      <a:pPr lvl="0"/>
                      <a:endParaRPr lang="en-GB" sz="1600" b="0">
                        <a:solidFill>
                          <a:srgbClr val="7C5DA3"/>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indent="-171450">
                        <a:buFont typeface="Arial" panose="020B0604020202020204" pitchFamily="34" charset="0"/>
                        <a:buChar char="•"/>
                      </a:pPr>
                      <a:r>
                        <a:rPr lang="en-GB" sz="1000"/>
                        <a:t>Malala Yousafzai, a young Muslim girl, is famous because she stood up for what she believed.</a:t>
                      </a:r>
                      <a:endParaRPr lang="en-US" sz="2000"/>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000" b="0">
                        <a:latin typeface="Comic Sans MS" panose="030F0902030302020204" pitchFamily="66" charset="0"/>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48259365"/>
                  </a:ext>
                </a:extLst>
              </a:tr>
              <a:tr h="407849">
                <a:tc>
                  <a:txBody>
                    <a:bodyPr/>
                    <a:lstStyle/>
                    <a:p>
                      <a:r>
                        <a:rPr lang="en-US" sz="1600" b="0">
                          <a:solidFill>
                            <a:srgbClr val="7C5DA3"/>
                          </a:solidFill>
                          <a:latin typeface="Arial" panose="020B0604020202020204" pitchFamily="34" charset="0"/>
                          <a:cs typeface="Arial" panose="020B0604020202020204" pitchFamily="34" charset="0"/>
                        </a:rPr>
                        <a:t>inventive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a:solidFill>
                            <a:srgbClr val="000000"/>
                          </a:solidFill>
                          <a:effectLst/>
                          <a:latin typeface="+mn-lt"/>
                          <a:ea typeface="+mn-ea"/>
                          <a:cs typeface="+mn-cs"/>
                        </a:rPr>
                        <a:t>To be creative</a:t>
                      </a:r>
                      <a:endParaRPr lang="en-US" sz="10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lgn="ctr"/>
                      <a:r>
                        <a:rPr lang="en-GB" sz="1100" b="1">
                          <a:solidFill>
                            <a:schemeClr val="bg1"/>
                          </a:solidFill>
                          <a:latin typeface="Century Gothic" pitchFamily="34"/>
                        </a:rPr>
                        <a:t>Useful Websites /resources</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424041">
                <a:tc rowSpan="2">
                  <a:txBody>
                    <a:bodyPr/>
                    <a:lstStyle/>
                    <a:p>
                      <a:pPr lvl="0"/>
                      <a:r>
                        <a:rPr lang="en-GB" sz="1600" b="0">
                          <a:solidFill>
                            <a:srgbClr val="7C5DA3"/>
                          </a:solidFill>
                          <a:latin typeface="Arial" panose="020B0604020202020204" pitchFamily="34" charset="0"/>
                          <a:cs typeface="Arial" panose="020B0604020202020204" pitchFamily="34" charset="0"/>
                        </a:rPr>
                        <a:t>persistent</a:t>
                      </a:r>
                      <a:endParaRPr lang="en-GB" sz="1400" b="1">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1100" b="0" i="0" kern="1200">
                          <a:solidFill>
                            <a:srgbClr val="000000"/>
                          </a:solidFill>
                          <a:effectLst/>
                          <a:latin typeface="+mn-lt"/>
                          <a:ea typeface="+mn-ea"/>
                          <a:cs typeface="+mn-cs"/>
                        </a:rPr>
                        <a:t>The act or fact of stubbornly continuing to do something.</a:t>
                      </a:r>
                      <a:endParaRPr lang="en-GB" sz="9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lvl="0" indent="-171450" algn="l">
                        <a:buFont typeface="Arial" panose="020B0604020202020204" pitchFamily="34" charset="0"/>
                        <a:buChar char="•"/>
                      </a:pPr>
                      <a:r>
                        <a:rPr lang="en-GB" sz="1000"/>
                        <a:t>The Dalai Lama had to leave Tibet and move to India for his own safety. He campaigns for the Tibetan people to be free to rule themselves. He also spreads the Buddhist message.</a:t>
                      </a:r>
                      <a:endParaRPr lang="en-GB" sz="1050" b="1">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lgn="ctr"/>
                      <a:endParaRPr lang="en-GB" sz="1100" b="1">
                        <a:solidFill>
                          <a:schemeClr val="bg1"/>
                        </a:solidFill>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20964512"/>
                  </a:ext>
                </a:extLst>
              </a:tr>
              <a:tr h="129992">
                <a:tc vMerge="1">
                  <a:txBody>
                    <a:bodyPr/>
                    <a:lstStyle/>
                    <a:p>
                      <a:endParaRPr lang="en-GB"/>
                    </a:p>
                  </a:txBody>
                  <a:tcPr>
                    <a:lnT w="6350" cap="flat" cmpd="sng" algn="ctr">
                      <a:solidFill>
                        <a:schemeClr val="tx1"/>
                      </a:solidFill>
                      <a:prstDash val="solid"/>
                      <a:round/>
                      <a:headEnd type="none" w="med" len="med"/>
                      <a:tailEnd type="none" w="med" len="med"/>
                    </a:lnT>
                  </a:tcPr>
                </a:tc>
                <a:tc vMerge="1">
                  <a:txBody>
                    <a:bodyPr/>
                    <a:lstStyle/>
                    <a:p>
                      <a:endParaRPr lang="en-GB"/>
                    </a:p>
                  </a:txBody>
                  <a:tcPr>
                    <a:lnT w="6350" cap="flat" cmpd="sng" algn="ctr">
                      <a:solidFill>
                        <a:schemeClr val="tx1"/>
                      </a:solidFill>
                      <a:prstDash val="solid"/>
                      <a:round/>
                      <a:headEnd type="none" w="med" len="med"/>
                      <a:tailEnd type="none" w="med" len="med"/>
                    </a:lnT>
                  </a:tcPr>
                </a:tc>
                <a:tc vMerge="1">
                  <a:txBody>
                    <a:bodyPr/>
                    <a:lstStyle/>
                    <a:p>
                      <a:endParaRPr lang="en-GB"/>
                    </a:p>
                  </a:txBody>
                  <a:tcPr>
                    <a:lnT w="6350" cap="flat" cmpd="sng" algn="ctr">
                      <a:solidFill>
                        <a:schemeClr val="tx1"/>
                      </a:solidFill>
                      <a:prstDash val="solid"/>
                      <a:round/>
                      <a:headEnd type="none" w="med" len="med"/>
                      <a:tailEnd type="none" w="med" len="med"/>
                    </a:lnT>
                  </a:tcPr>
                </a:tc>
                <a:tc rowSpan="3">
                  <a:txBody>
                    <a:bodyPr/>
                    <a:lstStyle/>
                    <a:p>
                      <a:pPr marL="0" lvl="0" indent="0">
                        <a:buFont typeface="Arial" panose="020B0604020202020204" pitchFamily="34" charset="0"/>
                        <a:buNone/>
                      </a:pPr>
                      <a:r>
                        <a:rPr lang="en-GB" sz="1050"/>
                        <a:t>Animated clips from </a:t>
                      </a:r>
                      <a:r>
                        <a:rPr lang="en-GB" sz="1050" err="1"/>
                        <a:t>youtube</a:t>
                      </a:r>
                      <a:r>
                        <a:rPr lang="en-GB" sz="1050"/>
                        <a:t>: Lego bible for kids – Zacchaeus, ‘Jesus calls Peter’ </a:t>
                      </a:r>
                    </a:p>
                    <a:p>
                      <a:pPr marL="0" lvl="0" indent="0">
                        <a:buFont typeface="Arial" panose="020B0604020202020204" pitchFamily="34" charset="0"/>
                        <a:buNone/>
                      </a:pPr>
                      <a:endParaRPr lang="en-GB" sz="1050"/>
                    </a:p>
                    <a:p>
                      <a:pPr marL="0" lvl="0" indent="0">
                        <a:buFont typeface="Arial" panose="020B0604020202020204" pitchFamily="34" charset="0"/>
                        <a:buNone/>
                      </a:pPr>
                      <a:r>
                        <a:rPr lang="en-GB" sz="1050"/>
                        <a:t>Twinkl resources- ‘The Prophet Muhammed &amp; the Revelation of the Qur’an’</a:t>
                      </a:r>
                      <a:endParaRPr lang="en-GB" sz="1050">
                        <a:solidFill>
                          <a:schemeClr val="tx1"/>
                        </a:solidFill>
                        <a:latin typeface="Century Gothic" pitchFamily="34"/>
                      </a:endParaRPr>
                    </a:p>
                  </a:txBody>
                  <a:tcPr marT="45728" marB="45728" anchor="ctr">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670027">
                <a:tc>
                  <a:txBody>
                    <a:bodyPr/>
                    <a:lstStyle/>
                    <a:p>
                      <a:r>
                        <a:rPr lang="en-GB" sz="1600" b="0">
                          <a:solidFill>
                            <a:srgbClr val="7C5DA3"/>
                          </a:solidFill>
                          <a:latin typeface="Arial" panose="020B0604020202020204" pitchFamily="34" charset="0"/>
                          <a:cs typeface="Arial" panose="020B0604020202020204" pitchFamily="34" charset="0"/>
                        </a:rPr>
                        <a:t>reliable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a:solidFill>
                            <a:srgbClr val="000000"/>
                          </a:solidFill>
                          <a:effectLst/>
                          <a:latin typeface="+mn-lt"/>
                          <a:ea typeface="+mn-ea"/>
                          <a:cs typeface="+mn-cs"/>
                        </a:rPr>
                        <a:t>To be trusted or relied on.</a:t>
                      </a: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lvl="0" indent="-171450" algn="l">
                        <a:buFont typeface="Arial" panose="020B0604020202020204" pitchFamily="34" charset="0"/>
                        <a:buChar char="•"/>
                      </a:pPr>
                      <a:r>
                        <a:rPr lang="en-GB" sz="1000"/>
                        <a:t>Rabbi Lord Jonathan Sacks has been a Member of Parliament since 2009. He is Jewish and has encouraged people from different religions to talk to each other and respect each other’s differences.</a:t>
                      </a:r>
                      <a:endParaRPr lang="en-GB" sz="1000" b="0">
                        <a:solidFill>
                          <a:schemeClr val="tx1"/>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marL="0" lvl="0" indent="0">
                        <a:buFont typeface="Arial" panose="020B0604020202020204" pitchFamily="34" charset="0"/>
                        <a:buNone/>
                      </a:pPr>
                      <a:endParaRPr lang="en-GB" sz="1200">
                        <a:solidFill>
                          <a:schemeClr val="tx1"/>
                        </a:solidFill>
                        <a:latin typeface="Century Gothic" pitchFamily="34"/>
                      </a:endParaRPr>
                    </a:p>
                  </a:txBody>
                  <a:tcPr marT="45723" marB="45723">
                    <a:solidFill>
                      <a:schemeClr val="bg1">
                        <a:lumMod val="85000"/>
                      </a:schemeClr>
                    </a:solidFill>
                  </a:tcPr>
                </a:tc>
                <a:extLst>
                  <a:ext uri="{0D108BD9-81ED-4DB2-BD59-A6C34878D82A}">
                    <a16:rowId xmlns:a16="http://schemas.microsoft.com/office/drawing/2014/main" val="1846885045"/>
                  </a:ext>
                </a:extLst>
              </a:tr>
              <a:tr h="777737">
                <a:tc>
                  <a:txBody>
                    <a:bodyPr/>
                    <a:lstStyle/>
                    <a:p>
                      <a:r>
                        <a:rPr lang="en-GB" sz="1600" b="0">
                          <a:solidFill>
                            <a:srgbClr val="7C5DA3"/>
                          </a:solidFill>
                          <a:latin typeface="Arial" panose="020B0604020202020204" pitchFamily="34" charset="0"/>
                          <a:cs typeface="Arial" panose="020B0604020202020204" pitchFamily="34" charset="0"/>
                        </a:rPr>
                        <a:t>resourceful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100" b="0" i="0" kern="1200">
                          <a:solidFill>
                            <a:srgbClr val="000000"/>
                          </a:solidFill>
                          <a:effectLst/>
                          <a:latin typeface="+mn-lt"/>
                          <a:ea typeface="+mn-ea"/>
                          <a:cs typeface="+mn-cs"/>
                        </a:rPr>
                        <a:t>Clever in dealing with problems.</a:t>
                      </a:r>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a:t>Bear Grylls is a British adventurer. He is a Christian and says it is his faith that has helped him overcome lots of difficulties. </a:t>
                      </a:r>
                      <a:endParaRPr lang="en-GB" sz="900" b="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4" name="Picture 3">
            <a:extLst>
              <a:ext uri="{FF2B5EF4-FFF2-40B4-BE49-F238E27FC236}">
                <a16:creationId xmlns:a16="http://schemas.microsoft.com/office/drawing/2014/main" id="{9B8FB0A7-9EC0-9E4D-AF2C-6A8D26D7C133}"/>
              </a:ext>
            </a:extLst>
          </p:cNvPr>
          <p:cNvPicPr>
            <a:picLocks noChangeAspect="1"/>
          </p:cNvPicPr>
          <p:nvPr/>
        </p:nvPicPr>
        <p:blipFill>
          <a:blip r:embed="rId2"/>
          <a:stretch>
            <a:fillRect/>
          </a:stretch>
        </p:blipFill>
        <p:spPr>
          <a:xfrm>
            <a:off x="3449707" y="549275"/>
            <a:ext cx="1420467" cy="2134582"/>
          </a:xfrm>
          <a:prstGeom prst="rect">
            <a:avLst/>
          </a:prstGeom>
        </p:spPr>
      </p:pic>
      <p:pic>
        <p:nvPicPr>
          <p:cNvPr id="5" name="Picture 4">
            <a:extLst>
              <a:ext uri="{FF2B5EF4-FFF2-40B4-BE49-F238E27FC236}">
                <a16:creationId xmlns:a16="http://schemas.microsoft.com/office/drawing/2014/main" id="{1E81F460-B399-0846-8A78-390F73B89AC4}"/>
              </a:ext>
            </a:extLst>
          </p:cNvPr>
          <p:cNvPicPr>
            <a:picLocks noChangeAspect="1"/>
          </p:cNvPicPr>
          <p:nvPr/>
        </p:nvPicPr>
        <p:blipFill>
          <a:blip r:embed="rId3"/>
          <a:stretch>
            <a:fillRect/>
          </a:stretch>
        </p:blipFill>
        <p:spPr>
          <a:xfrm>
            <a:off x="4870174" y="549275"/>
            <a:ext cx="1678980" cy="2134582"/>
          </a:xfrm>
          <a:prstGeom prst="rect">
            <a:avLst/>
          </a:prstGeom>
        </p:spPr>
      </p:pic>
      <p:pic>
        <p:nvPicPr>
          <p:cNvPr id="6" name="Picture 5">
            <a:extLst>
              <a:ext uri="{FF2B5EF4-FFF2-40B4-BE49-F238E27FC236}">
                <a16:creationId xmlns:a16="http://schemas.microsoft.com/office/drawing/2014/main" id="{9C6CF640-4EEB-AD4F-A8C7-CCEEACE7F309}"/>
              </a:ext>
            </a:extLst>
          </p:cNvPr>
          <p:cNvPicPr>
            <a:picLocks noChangeAspect="1"/>
          </p:cNvPicPr>
          <p:nvPr/>
        </p:nvPicPr>
        <p:blipFill>
          <a:blip r:embed="rId4"/>
          <a:stretch>
            <a:fillRect/>
          </a:stretch>
        </p:blipFill>
        <p:spPr>
          <a:xfrm>
            <a:off x="3420914" y="1928376"/>
            <a:ext cx="1244872" cy="1632307"/>
          </a:xfrm>
          <a:prstGeom prst="rect">
            <a:avLst/>
          </a:prstGeom>
        </p:spPr>
      </p:pic>
      <p:pic>
        <p:nvPicPr>
          <p:cNvPr id="7" name="Picture 6">
            <a:extLst>
              <a:ext uri="{FF2B5EF4-FFF2-40B4-BE49-F238E27FC236}">
                <a16:creationId xmlns:a16="http://schemas.microsoft.com/office/drawing/2014/main" id="{353C3039-6AFD-674B-8608-4F54C2A5D9F8}"/>
              </a:ext>
            </a:extLst>
          </p:cNvPr>
          <p:cNvPicPr>
            <a:picLocks noChangeAspect="1"/>
          </p:cNvPicPr>
          <p:nvPr/>
        </p:nvPicPr>
        <p:blipFill>
          <a:blip r:embed="rId5"/>
          <a:stretch>
            <a:fillRect/>
          </a:stretch>
        </p:blipFill>
        <p:spPr>
          <a:xfrm>
            <a:off x="4898969" y="2039039"/>
            <a:ext cx="1548724" cy="1548724"/>
          </a:xfrm>
          <a:prstGeom prst="rect">
            <a:avLst/>
          </a:prstGeom>
        </p:spPr>
      </p:pic>
    </p:spTree>
    <p:extLst>
      <p:ext uri="{BB962C8B-B14F-4D97-AF65-F5344CB8AC3E}">
        <p14:creationId xmlns:p14="http://schemas.microsoft.com/office/powerpoint/2010/main" val="719118965"/>
      </p:ext>
    </p:extLst>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1800" i="1"/>
              <a:t>Why does Easter matter to Christians? Year 2</a:t>
            </a:r>
            <a:endParaRPr lang="en-GB" altLang="en-US" sz="100" b="1" i="1">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03750207"/>
              </p:ext>
            </p:extLst>
          </p:nvPr>
        </p:nvGraphicFramePr>
        <p:xfrm>
          <a:off x="66675" y="549275"/>
          <a:ext cx="9010651" cy="6059937"/>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455978">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8">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rgbClr val="7C5DA3"/>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490183">
                <a:tc>
                  <a:txBody>
                    <a:bodyPr/>
                    <a:lstStyle/>
                    <a:p>
                      <a:pPr lvl="0"/>
                      <a:r>
                        <a:rPr lang="en-US" sz="1200" b="0">
                          <a:solidFill>
                            <a:srgbClr val="7C5DA3"/>
                          </a:solidFill>
                          <a:latin typeface="Arial" panose="020B0604020202020204" pitchFamily="34" charset="0"/>
                          <a:cs typeface="Arial" panose="020B0604020202020204" pitchFamily="34" charset="0"/>
                        </a:rPr>
                        <a:t>New Life</a:t>
                      </a:r>
                      <a:endParaRPr lang="en-GB" sz="1200" b="0">
                        <a:solidFill>
                          <a:srgbClr val="7C5DA3"/>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a:solidFill>
                            <a:schemeClr val="tx1"/>
                          </a:solidFill>
                          <a:latin typeface="Arial" panose="020B0604020202020204" pitchFamily="34" charset="0"/>
                          <a:cs typeface="Arial" panose="020B0604020202020204" pitchFamily="34" charset="0"/>
                        </a:rPr>
                        <a:t>Something that has just begun</a:t>
                      </a:r>
                      <a:endParaRPr lang="en-GB" sz="1200" b="0">
                        <a:solidFill>
                          <a:schemeClr val="tx1"/>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3">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a:t>In what way is Easter about new life?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a:t>What’s so important about Palm Sunday?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a:t>What’s so special about the Last Supper?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a:t>What’s so good about Good Friday?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a:t>What’s so amazing about Easter Sunday?</a:t>
                      </a:r>
                      <a:endParaRPr lang="en-GB" sz="10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05406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a:solidFill>
                            <a:srgbClr val="7C5DA3"/>
                          </a:solidFill>
                          <a:latin typeface="Arial" panose="020B0604020202020204" pitchFamily="34" charset="0"/>
                          <a:cs typeface="Arial" panose="020B0604020202020204" pitchFamily="34" charset="0"/>
                        </a:rPr>
                        <a:t>Crucifixion</a:t>
                      </a:r>
                      <a:endParaRPr lang="en-GB" sz="1200" b="0">
                        <a:solidFill>
                          <a:srgbClr val="7C5DA3"/>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a:latin typeface="Arial" panose="020B0604020202020204" pitchFamily="34" charset="0"/>
                          <a:cs typeface="Arial" panose="020B0604020202020204" pitchFamily="34" charset="0"/>
                        </a:rPr>
                        <a:t>A painful way to punish someone for a crime.</a:t>
                      </a:r>
                      <a:endParaRPr lang="en-GB" sz="120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7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6457509"/>
                  </a:ext>
                </a:extLst>
              </a:tr>
              <a:tr h="14312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a:solidFill>
                            <a:srgbClr val="7C5DA3"/>
                          </a:solidFill>
                          <a:effectLst/>
                          <a:latin typeface="Arial" panose="020B0604020202020204" pitchFamily="34" charset="0"/>
                          <a:ea typeface="+mn-ea"/>
                          <a:cs typeface="Arial" panose="020B0604020202020204" pitchFamily="34" charset="0"/>
                        </a:rPr>
                        <a:t>Resurrection </a:t>
                      </a:r>
                      <a:endParaRPr lang="en-GB" sz="1200" b="0">
                        <a:solidFill>
                          <a:srgbClr val="7C5DA3"/>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a:solidFill>
                            <a:srgbClr val="000000"/>
                          </a:solidFill>
                          <a:effectLst/>
                          <a:latin typeface="Arial" panose="020B0604020202020204" pitchFamily="34" charset="0"/>
                          <a:ea typeface="+mn-ea"/>
                          <a:cs typeface="Arial" panose="020B0604020202020204" pitchFamily="34" charset="0"/>
                        </a:rPr>
                        <a:t>The Christian belief of the rising from the dead of Jesus on the third day after crucifixion. Celebrated on Easter Sunday. </a:t>
                      </a:r>
                      <a:endParaRPr lang="en-GB" sz="1200" b="0">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lnL w="635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700"/>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73429093"/>
                  </a:ext>
                </a:extLst>
              </a:tr>
              <a:tr h="392134">
                <a:tc gridSpan="2">
                  <a:txBody>
                    <a:bodyPr/>
                    <a:lstStyle/>
                    <a:p>
                      <a:pPr algn="ctr"/>
                      <a:r>
                        <a:rPr lang="en-GB" sz="1100" b="1">
                          <a:solidFill>
                            <a:srgbClr val="7C5DA3"/>
                          </a:solidFill>
                          <a:latin typeface="Century Gothic" pitchFamily="34"/>
                        </a:rPr>
                        <a:t>Sticky Knowledge</a:t>
                      </a:r>
                      <a:endParaRPr lang="en-US"/>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a:p>
                  </a:txBody>
                  <a:tcPr/>
                </a:tc>
                <a:tc vMerge="1">
                  <a:txBody>
                    <a:bodyPr/>
                    <a:lstStyle/>
                    <a:p>
                      <a:endParaRPr lang="en-US"/>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lvl="0"/>
                      <a:r>
                        <a:rPr lang="en-GB" sz="1100" b="1">
                          <a:solidFill>
                            <a:schemeClr val="bg1"/>
                          </a:solidFill>
                          <a:latin typeface="Century Gothic" pitchFamily="34"/>
                        </a:rPr>
                        <a:t>Useful Websites </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425995434"/>
                  </a:ext>
                </a:extLst>
              </a:tr>
              <a:tr h="380119">
                <a:tc gridSpan="2">
                  <a:txBody>
                    <a:bodyPr/>
                    <a:lstStyle/>
                    <a:p>
                      <a:r>
                        <a:rPr lang="en-GB" sz="1400" b="0" i="0" kern="1200">
                          <a:solidFill>
                            <a:srgbClr val="000000"/>
                          </a:solidFill>
                          <a:effectLst/>
                          <a:latin typeface="+mn-lt"/>
                          <a:ea typeface="+mn-ea"/>
                          <a:cs typeface="+mn-cs"/>
                        </a:rPr>
                        <a:t>Easter is a Christian holiday. It celebrates the resurrection of Jesus Christ.</a:t>
                      </a:r>
                      <a:endParaRPr lang="en-US" sz="11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rgbClr val="000000"/>
                          </a:solidFill>
                          <a:effectLst/>
                          <a:latin typeface="+mn-lt"/>
                          <a:ea typeface="+mn-ea"/>
                          <a:cs typeface="+mn-cs"/>
                        </a:rPr>
                        <a:t>The Christian belief of the rising from the dead of Jesus on the third day after crucifixion. Celebrated on Easter Sunday. </a:t>
                      </a:r>
                      <a:endParaRPr lang="en-GB" sz="1200"/>
                    </a:p>
                    <a:p>
                      <a:endParaRPr lang="en-US" sz="12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err="1">
                          <a:solidFill>
                            <a:srgbClr val="000000"/>
                          </a:solidFill>
                          <a:effectLst/>
                          <a:latin typeface="+mn-lt"/>
                          <a:ea typeface="+mn-ea"/>
                          <a:cs typeface="+mn-cs"/>
                        </a:rPr>
                        <a:t>www.bbc.co.uk</a:t>
                      </a:r>
                      <a:r>
                        <a:rPr lang="en-GB" sz="1800" kern="1200">
                          <a:solidFill>
                            <a:srgbClr val="000000"/>
                          </a:solidFill>
                          <a:effectLst/>
                          <a:latin typeface="+mn-lt"/>
                          <a:ea typeface="+mn-ea"/>
                          <a:cs typeface="+mn-cs"/>
                        </a:rPr>
                        <a:t>/education/clips/zy3w2p3 </a:t>
                      </a:r>
                      <a:endParaRPr lang="en-GB" sz="1000"/>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117327">
                <a:tc gridSpan="2">
                  <a:txBody>
                    <a:bodyPr/>
                    <a:lstStyle/>
                    <a:p>
                      <a:r>
                        <a:rPr lang="en-GB" sz="1400" b="0" i="0" kern="1200">
                          <a:solidFill>
                            <a:srgbClr val="000000"/>
                          </a:solidFill>
                          <a:effectLst/>
                          <a:latin typeface="+mn-lt"/>
                          <a:ea typeface="+mn-ea"/>
                          <a:cs typeface="+mn-cs"/>
                        </a:rPr>
                        <a:t>According to Christian history, Jesus was crucified on a Friday and rose three days later on Sunday.</a:t>
                      </a:r>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US"/>
                    </a:p>
                  </a:txBody>
                  <a:tcPr/>
                </a:tc>
                <a:tc vMerge="1">
                  <a:txBody>
                    <a:bodyPr/>
                    <a:lstStyle/>
                    <a:p>
                      <a:endParaRPr lang="en-US"/>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err="1">
                          <a:solidFill>
                            <a:srgbClr val="000000"/>
                          </a:solidFill>
                          <a:effectLst/>
                          <a:latin typeface="+mn-lt"/>
                          <a:ea typeface="+mn-ea"/>
                          <a:cs typeface="+mn-cs"/>
                        </a:rPr>
                        <a:t>www.bbc.co.uk</a:t>
                      </a:r>
                      <a:r>
                        <a:rPr lang="en-GB" sz="1800" kern="1200">
                          <a:solidFill>
                            <a:srgbClr val="000000"/>
                          </a:solidFill>
                          <a:effectLst/>
                          <a:latin typeface="+mn-lt"/>
                          <a:ea typeface="+mn-ea"/>
                          <a:cs typeface="+mn-cs"/>
                        </a:rPr>
                        <a:t>/education/clips/zy3w2p3 </a:t>
                      </a:r>
                      <a:endParaRPr lang="en-GB" sz="1000"/>
                    </a:p>
                    <a:p>
                      <a:pPr lvl="0"/>
                      <a:endParaRPr lang="en-GB" sz="1000" b="0">
                        <a:latin typeface="Comic Sans MS" panose="030F0902030302020204" pitchFamily="66" charset="0"/>
                      </a:endParaRP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45464626"/>
                  </a:ext>
                </a:extLst>
              </a:tr>
              <a:tr h="600840">
                <a:tc gridSpan="2">
                  <a:txBody>
                    <a:bodyPr/>
                    <a:lstStyle/>
                    <a:p>
                      <a:r>
                        <a:rPr lang="en-GB" sz="1400" b="0" i="0" kern="1200">
                          <a:solidFill>
                            <a:srgbClr val="000000"/>
                          </a:solidFill>
                          <a:effectLst/>
                          <a:latin typeface="+mn-lt"/>
                          <a:ea typeface="+mn-ea"/>
                          <a:cs typeface="+mn-cs"/>
                        </a:rPr>
                        <a:t>Easter is not held on the same date every year.</a:t>
                      </a:r>
                      <a:endParaRPr lang="en-GB" sz="1100">
                        <a:solidFill>
                          <a:srgbClr val="7C5DA3"/>
                        </a:solidFill>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hMerge="1">
                  <a:txBody>
                    <a:bodyPr/>
                    <a:lstStyle/>
                    <a:p>
                      <a:endParaRPr lang="en-GB" sz="4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800" b="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13"/>
                  </a:ext>
                </a:extLst>
              </a:tr>
            </a:tbl>
          </a:graphicData>
        </a:graphic>
      </p:graphicFrame>
      <p:pic>
        <p:nvPicPr>
          <p:cNvPr id="2" name="Picture 1">
            <a:extLst>
              <a:ext uri="{FF2B5EF4-FFF2-40B4-BE49-F238E27FC236}">
                <a16:creationId xmlns:a16="http://schemas.microsoft.com/office/drawing/2014/main" id="{C6270186-A510-7548-B1F1-AB0DF1825428}"/>
              </a:ext>
            </a:extLst>
          </p:cNvPr>
          <p:cNvPicPr>
            <a:picLocks noChangeAspect="1"/>
          </p:cNvPicPr>
          <p:nvPr/>
        </p:nvPicPr>
        <p:blipFill>
          <a:blip r:embed="rId2"/>
          <a:stretch>
            <a:fillRect/>
          </a:stretch>
        </p:blipFill>
        <p:spPr>
          <a:xfrm>
            <a:off x="3612598" y="549275"/>
            <a:ext cx="3111500" cy="2616200"/>
          </a:xfrm>
          <a:prstGeom prst="rect">
            <a:avLst/>
          </a:prstGeom>
        </p:spPr>
      </p:pic>
      <p:pic>
        <p:nvPicPr>
          <p:cNvPr id="4" name="Picture 3">
            <a:extLst>
              <a:ext uri="{FF2B5EF4-FFF2-40B4-BE49-F238E27FC236}">
                <a16:creationId xmlns:a16="http://schemas.microsoft.com/office/drawing/2014/main" id="{CBF6D400-FB49-4E42-BAC8-7FDCE8D57A56}"/>
              </a:ext>
            </a:extLst>
          </p:cNvPr>
          <p:cNvPicPr>
            <a:picLocks noChangeAspect="1"/>
          </p:cNvPicPr>
          <p:nvPr/>
        </p:nvPicPr>
        <p:blipFill>
          <a:blip r:embed="rId3"/>
          <a:stretch>
            <a:fillRect/>
          </a:stretch>
        </p:blipFill>
        <p:spPr>
          <a:xfrm>
            <a:off x="3640206" y="4458390"/>
            <a:ext cx="3083892" cy="1850335"/>
          </a:xfrm>
          <a:prstGeom prst="rect">
            <a:avLst/>
          </a:prstGeom>
        </p:spPr>
      </p:pic>
      <p:pic>
        <p:nvPicPr>
          <p:cNvPr id="5" name="Picture 4">
            <a:extLst>
              <a:ext uri="{FF2B5EF4-FFF2-40B4-BE49-F238E27FC236}">
                <a16:creationId xmlns:a16="http://schemas.microsoft.com/office/drawing/2014/main" id="{04DACFF8-2A3C-0343-98AB-6C1162BFAB9B}"/>
              </a:ext>
            </a:extLst>
          </p:cNvPr>
          <p:cNvPicPr>
            <a:picLocks noChangeAspect="1"/>
          </p:cNvPicPr>
          <p:nvPr/>
        </p:nvPicPr>
        <p:blipFill>
          <a:blip r:embed="rId4"/>
          <a:stretch>
            <a:fillRect/>
          </a:stretch>
        </p:blipFill>
        <p:spPr>
          <a:xfrm>
            <a:off x="3911777" y="3165475"/>
            <a:ext cx="2659290" cy="1494183"/>
          </a:xfrm>
          <a:prstGeom prst="rect">
            <a:avLst/>
          </a:prstGeom>
        </p:spPr>
      </p:pic>
    </p:spTree>
    <p:extLst>
      <p:ext uri="{BB962C8B-B14F-4D97-AF65-F5344CB8AC3E}">
        <p14:creationId xmlns:p14="http://schemas.microsoft.com/office/powerpoint/2010/main" val="1118559833"/>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2400"/>
              <a:t> </a:t>
            </a:r>
            <a:r>
              <a:rPr lang="en-GB" sz="2400" i="1"/>
              <a:t>Who celebrates what? How and when? Year 2</a:t>
            </a:r>
            <a:endParaRPr lang="en-GB" altLang="en-US" sz="300" b="1" i="1">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629103663"/>
              </p:ext>
            </p:extLst>
          </p:nvPr>
        </p:nvGraphicFramePr>
        <p:xfrm>
          <a:off x="66675" y="549276"/>
          <a:ext cx="9010651" cy="5706779"/>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435580">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424245">
                <a:tc rowSpan="2">
                  <a:txBody>
                    <a:bodyPr/>
                    <a:lstStyle/>
                    <a:p>
                      <a:pPr lvl="0">
                        <a:buNone/>
                      </a:pPr>
                      <a:r>
                        <a:rPr lang="en-GB" sz="1800" b="1" i="0" u="none" strike="noStrike" kern="1200" noProof="0">
                          <a:solidFill>
                            <a:srgbClr val="7030A0"/>
                          </a:solidFill>
                          <a:effectLst/>
                        </a:rPr>
                        <a:t>Celebration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rtl="0" eaLnBrk="1" fontAlgn="auto" latinLnBrk="0" hangingPunct="1">
                        <a:lnSpc>
                          <a:spcPct val="100000"/>
                        </a:lnSpc>
                        <a:spcBef>
                          <a:spcPts val="0"/>
                        </a:spcBef>
                        <a:spcAft>
                          <a:spcPts val="0"/>
                        </a:spcAft>
                        <a:buClrTx/>
                        <a:buSzTx/>
                        <a:buFontTx/>
                        <a:buNone/>
                      </a:pPr>
                      <a:r>
                        <a:rPr lang="en-GB" sz="1200" kern="1200">
                          <a:solidFill>
                            <a:srgbClr val="000000"/>
                          </a:solidFill>
                          <a:effectLst/>
                          <a:latin typeface="+mn-lt"/>
                          <a:ea typeface="+mn-ea"/>
                          <a:cs typeface="+mn-cs"/>
                        </a:rPr>
                        <a:t>To mark something important with a party</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marL="0" marR="0" lvl="0" indent="0" algn="l">
                        <a:lnSpc>
                          <a:spcPct val="100000"/>
                        </a:lnSpc>
                        <a:spcBef>
                          <a:spcPts val="0"/>
                        </a:spcBef>
                        <a:spcAft>
                          <a:spcPts val="0"/>
                        </a:spcAft>
                        <a:buNone/>
                      </a:pPr>
                      <a:r>
                        <a:rPr lang="en-GB" sz="1050" b="0" i="0" u="none" strike="noStrike" kern="1200" noProof="0">
                          <a:effectLst/>
                        </a:rPr>
                        <a:t>What does it mean to celebrate? </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35200">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marL="0" marR="0" lvl="0" indent="0" algn="l" rtl="0" eaLnBrk="1" fontAlgn="auto" latinLnBrk="0" hangingPunct="1">
                        <a:lnSpc>
                          <a:spcPct val="100000"/>
                        </a:lnSpc>
                        <a:spcBef>
                          <a:spcPts val="0"/>
                        </a:spcBef>
                        <a:spcAft>
                          <a:spcPts val="0"/>
                        </a:spcAft>
                        <a:buClrTx/>
                        <a:buSzTx/>
                        <a:buFontTx/>
                        <a:buNone/>
                      </a:pPr>
                      <a:r>
                        <a:rPr lang="en-GB" sz="1050" kern="1200">
                          <a:solidFill>
                            <a:srgbClr val="000000"/>
                          </a:solidFill>
                          <a:effectLst/>
                          <a:latin typeface="+mn-lt"/>
                          <a:ea typeface="+mn-ea"/>
                          <a:cs typeface="+mn-cs"/>
                        </a:rPr>
                        <a:t>What are the meanings of the festivals?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10255">
                <a:tc rowSpan="2">
                  <a:txBody>
                    <a:bodyPr/>
                    <a:lstStyle/>
                    <a:p>
                      <a:pPr lvl="0" algn="l">
                        <a:lnSpc>
                          <a:spcPct val="100000"/>
                        </a:lnSpc>
                        <a:spcBef>
                          <a:spcPts val="0"/>
                        </a:spcBef>
                        <a:spcAft>
                          <a:spcPts val="0"/>
                        </a:spcAft>
                        <a:buNone/>
                      </a:pPr>
                      <a:r>
                        <a:rPr lang="en-GB" sz="1800" b="1" i="0" u="none" strike="noStrike" noProof="0">
                          <a:solidFill>
                            <a:srgbClr val="7030A0"/>
                          </a:solidFill>
                          <a:latin typeface="Calibri"/>
                        </a:rPr>
                        <a:t>Festival </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a:lnSpc>
                          <a:spcPct val="100000"/>
                        </a:lnSpc>
                        <a:spcBef>
                          <a:spcPts val="0"/>
                        </a:spcBef>
                        <a:spcAft>
                          <a:spcPts val="0"/>
                        </a:spcAft>
                        <a:buNone/>
                      </a:pPr>
                      <a:r>
                        <a:rPr lang="en-GB" sz="1400" b="0" i="0" u="none" strike="noStrike" kern="1200" noProof="0">
                          <a:solidFill>
                            <a:srgbClr val="212529"/>
                          </a:solidFill>
                          <a:effectLst/>
                        </a:rPr>
                        <a:t>a time of celebration marked by special observances</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43934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lvl="0" indent="0" algn="l">
                        <a:lnSpc>
                          <a:spcPct val="100000"/>
                        </a:lnSpc>
                        <a:spcBef>
                          <a:spcPts val="0"/>
                        </a:spcBef>
                        <a:spcAft>
                          <a:spcPts val="0"/>
                        </a:spcAft>
                        <a:buNone/>
                      </a:pPr>
                      <a:r>
                        <a:rPr lang="en-GB" sz="1050" b="0" i="0" u="none" strike="noStrike" kern="1200" noProof="0">
                          <a:effectLst/>
                        </a:rPr>
                        <a:t>Which symbols are important?</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350420">
                <a:tc rowSpan="2">
                  <a:txBody>
                    <a:bodyPr/>
                    <a:lstStyle/>
                    <a:p>
                      <a:r>
                        <a:rPr lang="en-US" sz="1800" b="1">
                          <a:solidFill>
                            <a:srgbClr val="7030A0"/>
                          </a:solidFill>
                          <a:latin typeface="Arial"/>
                          <a:cs typeface="Arial"/>
                        </a:rPr>
                        <a:t>Sacred</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rtl="0" eaLnBrk="1" fontAlgn="auto" latinLnBrk="0" hangingPunct="1">
                        <a:lnSpc>
                          <a:spcPct val="100000"/>
                        </a:lnSpc>
                        <a:spcBef>
                          <a:spcPts val="0"/>
                        </a:spcBef>
                        <a:spcAft>
                          <a:spcPts val="0"/>
                        </a:spcAft>
                        <a:buClrTx/>
                        <a:buSzTx/>
                        <a:buFontTx/>
                        <a:buNone/>
                      </a:pPr>
                      <a:r>
                        <a:rPr lang="en-GB" sz="1200" kern="1200">
                          <a:solidFill>
                            <a:srgbClr val="000000"/>
                          </a:solidFill>
                          <a:effectLst/>
                          <a:latin typeface="+mn-lt"/>
                          <a:ea typeface="+mn-ea"/>
                          <a:cs typeface="+mn-cs"/>
                        </a:rPr>
                        <a:t>Worthy of religious respect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marL="0" marR="0" lvl="0" indent="0" algn="l">
                        <a:lnSpc>
                          <a:spcPct val="100000"/>
                        </a:lnSpc>
                        <a:spcBef>
                          <a:spcPts val="0"/>
                        </a:spcBef>
                        <a:spcAft>
                          <a:spcPts val="0"/>
                        </a:spcAft>
                        <a:buNone/>
                      </a:pPr>
                      <a:r>
                        <a:rPr lang="en-GB" sz="1050" b="0" i="0" u="none" strike="noStrike" kern="1200" noProof="0">
                          <a:effectLst/>
                        </a:rPr>
                        <a:t>What values are celebrated during these festivals?</a:t>
                      </a:r>
                      <a:endParaRPr lang="en-US"/>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98735">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4">
                  <a:txBody>
                    <a:bodyPr/>
                    <a:lstStyle/>
                    <a:p>
                      <a:pPr lvl="0">
                        <a:buNone/>
                      </a:pPr>
                      <a:r>
                        <a:rPr lang="en-GB" sz="1050" b="0" i="0" u="none" strike="noStrike" kern="1200" noProof="0">
                          <a:effectLst/>
                        </a:rPr>
                        <a:t>What memories are important to us? </a:t>
                      </a:r>
                      <a:endParaRPr lang="en-US"/>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297669">
                <a:tc rowSpan="2">
                  <a:txBody>
                    <a:bodyPr/>
                    <a:lstStyle/>
                    <a:p>
                      <a:pPr lvl="0"/>
                      <a:r>
                        <a:rPr lang="en-GB" sz="1800" b="1">
                          <a:solidFill>
                            <a:srgbClr val="7030A0"/>
                          </a:solidFill>
                          <a:latin typeface="Arial"/>
                          <a:cs typeface="Arial"/>
                        </a:rPr>
                        <a:t>Eid </a:t>
                      </a:r>
                      <a:r>
                        <a:rPr lang="en-GB" sz="1800" b="1" err="1">
                          <a:solidFill>
                            <a:srgbClr val="7030A0"/>
                          </a:solidFill>
                          <a:latin typeface="Arial"/>
                          <a:cs typeface="Arial"/>
                        </a:rPr>
                        <a:t>ul</a:t>
                      </a:r>
                      <a:r>
                        <a:rPr lang="en-GB" sz="1800" b="1">
                          <a:solidFill>
                            <a:srgbClr val="7030A0"/>
                          </a:solidFill>
                          <a:latin typeface="Arial"/>
                          <a:cs typeface="Arial"/>
                        </a:rPr>
                        <a:t> Adha</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a:lnSpc>
                          <a:spcPct val="100000"/>
                        </a:lnSpc>
                        <a:spcBef>
                          <a:spcPts val="0"/>
                        </a:spcBef>
                        <a:spcAft>
                          <a:spcPts val="0"/>
                        </a:spcAft>
                        <a:buNone/>
                      </a:pPr>
                      <a:r>
                        <a:rPr lang="en-GB" sz="1200" b="0" i="0" u="none" strike="noStrike" kern="1200" noProof="0">
                          <a:effectLst/>
                        </a:rPr>
                        <a:t>Muslims celebrate Eid </a:t>
                      </a:r>
                      <a:r>
                        <a:rPr lang="en-GB" sz="1200" b="0" i="0" u="none" strike="noStrike" kern="1200" noProof="0" err="1">
                          <a:effectLst/>
                        </a:rPr>
                        <a:t>ul</a:t>
                      </a:r>
                      <a:r>
                        <a:rPr lang="en-GB" sz="1200" b="0" i="0" u="none" strike="noStrike" kern="1200" noProof="0">
                          <a:effectLst/>
                        </a:rPr>
                        <a:t>-Adha on the last day of the Hajj.</a:t>
                      </a:r>
                      <a:endParaRPr lang="en-US"/>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rgbClr val="7C5DA3"/>
                          </a:solidFill>
                          <a:latin typeface="Century Gothic" panose="020B0502020202020204" pitchFamily="34" charset="0"/>
                        </a:rPr>
                        <a:t>Sticky Knowledge</a:t>
                      </a: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272375">
                <a:tc vMerge="1">
                  <a:txBody>
                    <a:bodyPr/>
                    <a:lstStyle/>
                    <a:p>
                      <a:pPr lvl="0"/>
                      <a:endParaRPr lang="en-GB" sz="1200" b="1">
                        <a:solidFill>
                          <a:srgbClr val="7C5DA3"/>
                        </a:solidFill>
                        <a:latin typeface="Arial" panose="020B0604020202020204" pitchFamily="34" charset="0"/>
                        <a:cs typeface="Arial" panose="020B0604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40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lvl="0" algn="l">
                        <a:lnSpc>
                          <a:spcPct val="100000"/>
                        </a:lnSpc>
                        <a:spcBef>
                          <a:spcPts val="0"/>
                        </a:spcBef>
                        <a:spcAft>
                          <a:spcPts val="0"/>
                        </a:spcAft>
                        <a:buNone/>
                      </a:pPr>
                      <a:r>
                        <a:rPr lang="en-GB" sz="1200" b="0" i="0" u="none" strike="noStrike" kern="1200" noProof="0">
                          <a:solidFill>
                            <a:srgbClr val="141414"/>
                          </a:solidFill>
                          <a:effectLst/>
                        </a:rPr>
                        <a:t>Eid takes place at the end of Ramadan.</a:t>
                      </a:r>
                      <a:endParaRPr lang="en-US"/>
                    </a:p>
                    <a:p>
                      <a:pPr lvl="0" algn="l">
                        <a:lnSpc>
                          <a:spcPct val="100000"/>
                        </a:lnSpc>
                        <a:spcBef>
                          <a:spcPts val="0"/>
                        </a:spcBef>
                        <a:spcAft>
                          <a:spcPts val="0"/>
                        </a:spcAft>
                        <a:buNone/>
                      </a:pPr>
                      <a:r>
                        <a:rPr lang="en-GB" sz="1200" b="0" i="0" u="none" strike="noStrike" kern="1200" noProof="0">
                          <a:solidFill>
                            <a:srgbClr val="141414"/>
                          </a:solidFill>
                          <a:effectLst/>
                        </a:rPr>
                        <a:t>The name "Eid al-Fitr" translates as "the festival of the breaking of the fast".</a:t>
                      </a:r>
                      <a:endParaRPr lang="en-GB"/>
                    </a:p>
                    <a:p>
                      <a:pPr lvl="0">
                        <a:buNone/>
                      </a:pPr>
                      <a:r>
                        <a:rPr lang="en-GB" sz="1200" b="0" i="0" u="none" strike="noStrike" kern="1200" noProof="0">
                          <a:solidFill>
                            <a:srgbClr val="141414"/>
                          </a:solidFill>
                          <a:effectLst/>
                        </a:rPr>
                        <a:t>Like the beginning of Ramadan, Eid begins with the first sighting of the new moon.</a:t>
                      </a:r>
                      <a:endParaRPr lang="en-GB"/>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endParaRPr lang="en-GB" sz="1000" b="0">
                        <a:latin typeface="Comic Sans MS" panose="030F0902030302020204" pitchFamily="66" charset="0"/>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91015040"/>
                  </a:ext>
                </a:extLst>
              </a:tr>
              <a:tr h="351914">
                <a:tc rowSpan="2">
                  <a:txBody>
                    <a:bodyPr/>
                    <a:lstStyle/>
                    <a:p>
                      <a:pPr lvl="0"/>
                      <a:r>
                        <a:rPr lang="en-US" sz="1800" b="1">
                          <a:solidFill>
                            <a:srgbClr val="7030A0"/>
                          </a:solidFill>
                          <a:latin typeface="Arial"/>
                          <a:cs typeface="Arial"/>
                        </a:rPr>
                        <a:t>Decorations</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rtl="0" eaLnBrk="1" fontAlgn="auto" latinLnBrk="0" hangingPunct="1">
                        <a:lnSpc>
                          <a:spcPct val="100000"/>
                        </a:lnSpc>
                        <a:spcBef>
                          <a:spcPts val="0"/>
                        </a:spcBef>
                        <a:spcAft>
                          <a:spcPts val="0"/>
                        </a:spcAft>
                        <a:buClrTx/>
                        <a:buSzTx/>
                        <a:buFontTx/>
                        <a:buNone/>
                      </a:pPr>
                      <a:r>
                        <a:rPr lang="en-GB" sz="1200" kern="1200">
                          <a:solidFill>
                            <a:srgbClr val="000000"/>
                          </a:solidFill>
                          <a:effectLst/>
                          <a:latin typeface="+mn-lt"/>
                          <a:ea typeface="+mn-ea"/>
                          <a:cs typeface="+mn-cs"/>
                        </a:rPr>
                        <a:t>Making somewhere beautiful </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vMerge="1">
                  <a:txBody>
                    <a:bodyPr/>
                    <a:lstStyle/>
                    <a:p>
                      <a:pPr lvl="0"/>
                      <a:endParaRPr lang="en-GB" sz="1000" b="0">
                        <a:latin typeface="Comic Sans MS" panose="030F0902030302020204" pitchFamily="66" charset="0"/>
                      </a:endParaRP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78263410"/>
                  </a:ext>
                </a:extLst>
              </a:tr>
              <a:tr h="648351">
                <a:tc vMerge="1">
                  <a:txBody>
                    <a:bodyPr/>
                    <a:lstStyle/>
                    <a:p>
                      <a:r>
                        <a:rPr lang="en-US" sz="1800" b="1">
                          <a:solidFill>
                            <a:srgbClr val="7C5DA3"/>
                          </a:solidFill>
                          <a:latin typeface="Arial" panose="020B0604020202020204" pitchFamily="34" charset="0"/>
                          <a:cs typeface="Arial" panose="020B0604020202020204" pitchFamily="34" charset="0"/>
                        </a:rPr>
                        <a:t>Mezuzah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rgbClr val="000000"/>
                          </a:solidFill>
                          <a:effectLst/>
                          <a:latin typeface="+mn-lt"/>
                          <a:ea typeface="+mn-ea"/>
                          <a:cs typeface="+mn-cs"/>
                        </a:rPr>
                        <a:t>Small container placed on the doorposts of Jewish homes containing the Shema on a scroll of parchment. </a:t>
                      </a:r>
                      <a:endParaRPr lang="en-GB" sz="1050"/>
                    </a:p>
                    <a:p>
                      <a:endParaRPr lang="en-US" sz="105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rowSpan="2">
                  <a:txBody>
                    <a:bodyPr/>
                    <a:lstStyle/>
                    <a:p>
                      <a:pPr lvl="0" algn="ctr"/>
                      <a:r>
                        <a:rPr lang="en-GB" sz="1100" b="1">
                          <a:solidFill>
                            <a:schemeClr val="bg1"/>
                          </a:solidFill>
                          <a:latin typeface="Century Gothic" pitchFamily="34"/>
                        </a:rPr>
                        <a:t>Useful Websites </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161186">
                <a:tc rowSpan="2">
                  <a:txBody>
                    <a:bodyPr/>
                    <a:lstStyle/>
                    <a:p>
                      <a:r>
                        <a:rPr lang="en-GB" sz="1800" b="1">
                          <a:solidFill>
                            <a:srgbClr val="7030A0"/>
                          </a:solidFill>
                          <a:latin typeface="Arial"/>
                          <a:cs typeface="Arial"/>
                        </a:rPr>
                        <a:t>Celebrate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rtl="0" eaLnBrk="1" fontAlgn="auto" latinLnBrk="0" hangingPunct="1">
                        <a:lnSpc>
                          <a:spcPct val="100000"/>
                        </a:lnSpc>
                        <a:spcBef>
                          <a:spcPts val="0"/>
                        </a:spcBef>
                        <a:spcAft>
                          <a:spcPts val="0"/>
                        </a:spcAft>
                        <a:buClrTx/>
                        <a:buSzTx/>
                        <a:buFontTx/>
                        <a:buNone/>
                      </a:pPr>
                      <a:r>
                        <a:rPr lang="en-GB" sz="1200" kern="1200">
                          <a:solidFill>
                            <a:srgbClr val="000000"/>
                          </a:solidFill>
                          <a:effectLst/>
                          <a:latin typeface="+mn-lt"/>
                          <a:ea typeface="+mn-ea"/>
                          <a:cs typeface="+mn-cs"/>
                        </a:rPr>
                        <a:t>To mark something by a party or festivities</a:t>
                      </a: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lvl="0">
                        <a:buNone/>
                      </a:pPr>
                      <a:r>
                        <a:rPr lang="en-GB" sz="1400" b="0" i="0" u="none" strike="noStrike" kern="1200" noProof="0">
                          <a:solidFill>
                            <a:srgbClr val="231F20"/>
                          </a:solidFill>
                          <a:effectLst/>
                        </a:rPr>
                        <a:t>Christmas is celebrated each year on </a:t>
                      </a:r>
                      <a:r>
                        <a:rPr lang="en-GB" sz="1400" b="1" i="0" u="none" strike="noStrike" kern="1200" noProof="0">
                          <a:solidFill>
                            <a:srgbClr val="231F20"/>
                          </a:solidFill>
                          <a:effectLst/>
                        </a:rPr>
                        <a:t>25 December</a:t>
                      </a:r>
                      <a:r>
                        <a:rPr lang="en-GB" sz="1400" b="0" i="0" u="none" strike="noStrike" kern="1200" noProof="0">
                          <a:solidFill>
                            <a:srgbClr val="231F20"/>
                          </a:solidFill>
                          <a:effectLst/>
                        </a:rPr>
                        <a:t> (7 January for Orthodox Christians).</a:t>
                      </a:r>
                      <a:endParaRPr lang="en-US"/>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pPr lvl="0" algn="ctr"/>
                      <a:endParaRPr lang="en-GB" sz="1100" b="1">
                        <a:solidFill>
                          <a:schemeClr val="bg1"/>
                        </a:solidFill>
                        <a:latin typeface="Century Gothic" pitchFamily="34"/>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2779124"/>
                  </a:ext>
                </a:extLst>
              </a:tr>
              <a:tr h="1468440">
                <a:tc vMerge="1">
                  <a:txBody>
                    <a:bodyPr/>
                    <a:lstStyle/>
                    <a:p>
                      <a:endParaRPr lang="en-US" sz="140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US" sz="140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GB" sz="900"/>
                    </a:p>
                  </a:txBody>
                  <a:tcPr marT="45728" marB="45728">
                    <a:lnL w="1270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marL="0" marR="0" lvl="0" indent="0" algn="l">
                        <a:lnSpc>
                          <a:spcPct val="100000"/>
                        </a:lnSpc>
                        <a:spcBef>
                          <a:spcPts val="0"/>
                        </a:spcBef>
                        <a:spcAft>
                          <a:spcPts val="0"/>
                        </a:spcAft>
                        <a:buNone/>
                      </a:pPr>
                      <a:r>
                        <a:rPr lang="en-GB" sz="1100" b="0" i="0" u="none" strike="noStrike" kern="1200" noProof="0">
                          <a:effectLst/>
                        </a:rPr>
                        <a:t>BBC schools pages: www.bbc.co.uk/schools/religion/islam/eid_haj.shtml www.bbc.co.uk/schools/religion/christianity/christmas.shtml</a:t>
                      </a:r>
                      <a:endParaRPr lang="en-US" sz="1100"/>
                    </a:p>
                    <a:p>
                      <a:endParaRPr lang="en-US" sz="1100"/>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19776740"/>
                  </a:ext>
                </a:extLst>
              </a:tr>
            </a:tbl>
          </a:graphicData>
        </a:graphic>
      </p:graphicFrame>
      <p:pic>
        <p:nvPicPr>
          <p:cNvPr id="4" name="Picture 4" descr="A picture containing outdoor, person, people, night&#10;&#10;Description automatically generated">
            <a:extLst>
              <a:ext uri="{FF2B5EF4-FFF2-40B4-BE49-F238E27FC236}">
                <a16:creationId xmlns:a16="http://schemas.microsoft.com/office/drawing/2014/main" id="{706D6393-B03B-AFEF-4CDA-0BE58AFDE47C}"/>
              </a:ext>
            </a:extLst>
          </p:cNvPr>
          <p:cNvPicPr>
            <a:picLocks noChangeAspect="1"/>
          </p:cNvPicPr>
          <p:nvPr/>
        </p:nvPicPr>
        <p:blipFill>
          <a:blip r:embed="rId2"/>
          <a:stretch>
            <a:fillRect/>
          </a:stretch>
        </p:blipFill>
        <p:spPr>
          <a:xfrm>
            <a:off x="3507934" y="500507"/>
            <a:ext cx="2743200" cy="1449004"/>
          </a:xfrm>
          <a:prstGeom prst="rect">
            <a:avLst/>
          </a:prstGeom>
        </p:spPr>
      </p:pic>
      <p:pic>
        <p:nvPicPr>
          <p:cNvPr id="5" name="Picture 5" descr="A picture containing crowd, several&#10;&#10;Description automatically generated">
            <a:extLst>
              <a:ext uri="{FF2B5EF4-FFF2-40B4-BE49-F238E27FC236}">
                <a16:creationId xmlns:a16="http://schemas.microsoft.com/office/drawing/2014/main" id="{F7AE30A3-AC58-D32E-AFD1-8A52150FF07A}"/>
              </a:ext>
            </a:extLst>
          </p:cNvPr>
          <p:cNvPicPr>
            <a:picLocks noChangeAspect="1"/>
          </p:cNvPicPr>
          <p:nvPr/>
        </p:nvPicPr>
        <p:blipFill>
          <a:blip r:embed="rId3"/>
          <a:stretch>
            <a:fillRect/>
          </a:stretch>
        </p:blipFill>
        <p:spPr>
          <a:xfrm>
            <a:off x="5014848" y="1454719"/>
            <a:ext cx="1912860" cy="1539550"/>
          </a:xfrm>
          <a:prstGeom prst="rect">
            <a:avLst/>
          </a:prstGeom>
        </p:spPr>
      </p:pic>
    </p:spTree>
    <p:extLst>
      <p:ext uri="{BB962C8B-B14F-4D97-AF65-F5344CB8AC3E}">
        <p14:creationId xmlns:p14="http://schemas.microsoft.com/office/powerpoint/2010/main" val="962464011"/>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noChangeArrowheads="1"/>
          </p:cNvSpPr>
          <p:nvPr>
            <p:ph type="title"/>
          </p:nvPr>
        </p:nvSpPr>
        <p:spPr>
          <a:xfrm>
            <a:off x="0" y="57150"/>
            <a:ext cx="9077325" cy="492125"/>
          </a:xfrm>
        </p:spPr>
        <p:txBody>
          <a:bodyPr anchorCtr="1"/>
          <a:lstStyle/>
          <a:p>
            <a:pPr algn="ctr" eaLnBrk="1" hangingPunct="1"/>
            <a:r>
              <a:rPr lang="en-GB" sz="2000" i="1"/>
              <a:t>How should we care about others and the world? (Islam) Year 2</a:t>
            </a:r>
            <a:endParaRPr lang="en-GB" altLang="en-US" sz="1000" b="1">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205601338"/>
              </p:ext>
            </p:extLst>
          </p:nvPr>
        </p:nvGraphicFramePr>
        <p:xfrm>
          <a:off x="66675" y="549275"/>
          <a:ext cx="9010651" cy="6229024"/>
        </p:xfrm>
        <a:graphic>
          <a:graphicData uri="http://schemas.openxmlformats.org/drawingml/2006/table">
            <a:tbl>
              <a:tblPr firstRow="1" bandRow="1">
                <a:effectLst/>
                <a:tableStyleId>{5C22544A-7EE6-4342-B048-85BDC9FD1C3A}</a:tableStyleId>
              </a:tblPr>
              <a:tblGrid>
                <a:gridCol w="1523228">
                  <a:extLst>
                    <a:ext uri="{9D8B030D-6E8A-4147-A177-3AD203B41FA5}">
                      <a16:colId xmlns:a16="http://schemas.microsoft.com/office/drawing/2014/main" val="2856023917"/>
                    </a:ext>
                  </a:extLst>
                </a:gridCol>
                <a:gridCol w="1837038">
                  <a:extLst>
                    <a:ext uri="{9D8B030D-6E8A-4147-A177-3AD203B41FA5}">
                      <a16:colId xmlns:a16="http://schemas.microsoft.com/office/drawing/2014/main" val="3951551185"/>
                    </a:ext>
                  </a:extLst>
                </a:gridCol>
                <a:gridCol w="3637138">
                  <a:extLst>
                    <a:ext uri="{9D8B030D-6E8A-4147-A177-3AD203B41FA5}">
                      <a16:colId xmlns:a16="http://schemas.microsoft.com/office/drawing/2014/main" val="3283858985"/>
                    </a:ext>
                  </a:extLst>
                </a:gridCol>
                <a:gridCol w="2013247">
                  <a:extLst>
                    <a:ext uri="{9D8B030D-6E8A-4147-A177-3AD203B41FA5}">
                      <a16:colId xmlns:a16="http://schemas.microsoft.com/office/drawing/2014/main" val="1262213171"/>
                    </a:ext>
                  </a:extLst>
                </a:gridCol>
              </a:tblGrid>
              <a:tr h="617559">
                <a:tc gridSpan="2">
                  <a:txBody>
                    <a:bodyPr/>
                    <a:lstStyle/>
                    <a:p>
                      <a:pPr lvl="0" algn="ctr"/>
                      <a:r>
                        <a:rPr lang="en-GB" sz="1400">
                          <a:latin typeface="Century Gothic" pitchFamily="34"/>
                        </a:rPr>
                        <a:t>Subject Specific Vocabulary</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7">
                  <a:txBody>
                    <a:bodyPr/>
                    <a:lstStyle/>
                    <a:p>
                      <a:pPr lvl="0"/>
                      <a:endParaRPr lang="en-GB" sz="1400">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r>
                        <a:rPr lang="en-GB" sz="1400">
                          <a:latin typeface="Century Gothic" pitchFamily="34"/>
                        </a:rPr>
                        <a:t>Questions</a:t>
                      </a:r>
                    </a:p>
                  </a:txBody>
                  <a:tcPr marT="45728" marB="4572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601489">
                <a:tc rowSpan="2">
                  <a:txBody>
                    <a:bodyPr/>
                    <a:lstStyle/>
                    <a:p>
                      <a:pPr lvl="0"/>
                      <a:r>
                        <a:rPr lang="en-GB" sz="1400" b="0">
                          <a:solidFill>
                            <a:srgbClr val="7C5DA3"/>
                          </a:solidFill>
                          <a:latin typeface="Arial" panose="020B0604020202020204" pitchFamily="34" charset="0"/>
                          <a:cs typeface="Arial" panose="020B0604020202020204" pitchFamily="34" charset="0"/>
                        </a:rPr>
                        <a:t>Peace</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kern="1200">
                          <a:solidFill>
                            <a:srgbClr val="000000"/>
                          </a:solidFill>
                          <a:effectLst/>
                          <a:latin typeface="+mn-lt"/>
                          <a:ea typeface="+mn-ea"/>
                          <a:cs typeface="+mn-cs"/>
                        </a:rPr>
                        <a:t>A quiet and calm state of mind.</a:t>
                      </a:r>
                      <a:endParaRPr lang="en-GB" sz="1400" b="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r>
                        <a:rPr lang="en-GB" sz="1000"/>
                        <a:t>How do some religions help others?</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75241">
                <a:tc vMerge="1">
                  <a:txBody>
                    <a:bodyPr/>
                    <a:lstStyle/>
                    <a:p>
                      <a:endParaRPr lang="en-US"/>
                    </a:p>
                  </a:txBody>
                  <a:tcPr/>
                </a:tc>
                <a:tc vMerge="1">
                  <a:txBody>
                    <a:bodyPr/>
                    <a:lstStyle/>
                    <a:p>
                      <a:endParaRPr lang="en-US"/>
                    </a:p>
                  </a:txBody>
                  <a:tcPr/>
                </a:tc>
                <a:tc vMerge="1">
                  <a:txBody>
                    <a:bodyPr/>
                    <a:lstStyle/>
                    <a:p>
                      <a:endParaRPr lang="en-US"/>
                    </a:p>
                  </a:txBody>
                  <a:tcPr/>
                </a:tc>
                <a:tc rowSpan="2">
                  <a:txBody>
                    <a:bodyPr/>
                    <a:lstStyle/>
                    <a:p>
                      <a:pPr lvl="0"/>
                      <a:r>
                        <a:rPr lang="en-GB" sz="1000"/>
                        <a:t>How do some religions help others?</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0733182"/>
                  </a:ext>
                </a:extLst>
              </a:tr>
              <a:tr h="298097">
                <a:tc rowSpan="2">
                  <a:txBody>
                    <a:bodyPr/>
                    <a:lstStyle/>
                    <a:p>
                      <a:pPr lvl="0"/>
                      <a:r>
                        <a:rPr lang="en-GB" sz="1400" b="0">
                          <a:solidFill>
                            <a:srgbClr val="7C5DA3"/>
                          </a:solidFill>
                          <a:latin typeface="Arial" panose="020B0604020202020204" pitchFamily="34" charset="0"/>
                          <a:cs typeface="Arial" panose="020B0604020202020204" pitchFamily="34" charset="0"/>
                        </a:rPr>
                        <a:t>Hadith</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a:t>A hadith is something that Muslims believe the Prophet said. </a:t>
                      </a:r>
                      <a:endParaRPr lang="en-GB" sz="1400" b="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207788565"/>
                  </a:ext>
                </a:extLst>
              </a:tr>
              <a:tr h="622897">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lvl="0"/>
                      <a:r>
                        <a:rPr lang="en-GB" sz="1000"/>
                        <a:t>How did the Prophet Muhammad care about others?</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40771283"/>
                  </a:ext>
                </a:extLst>
              </a:tr>
              <a:tr h="496821">
                <a:tc rowSpan="2">
                  <a:txBody>
                    <a:bodyPr/>
                    <a:lstStyle/>
                    <a:p>
                      <a:r>
                        <a:rPr lang="en-US" sz="1400" b="0">
                          <a:solidFill>
                            <a:srgbClr val="7C5DA3"/>
                          </a:solidFill>
                          <a:latin typeface="Arial" panose="020B0604020202020204" pitchFamily="34" charset="0"/>
                          <a:cs typeface="Arial" panose="020B0604020202020204" pitchFamily="34" charset="0"/>
                        </a:rPr>
                        <a:t>Prophet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400" b="0" i="0" kern="1200">
                          <a:solidFill>
                            <a:srgbClr val="000000"/>
                          </a:solidFill>
                          <a:effectLst/>
                          <a:latin typeface="+mn-lt"/>
                          <a:ea typeface="+mn-ea"/>
                          <a:cs typeface="+mn-cs"/>
                        </a:rPr>
                        <a:t>Someone who declares publicly a message that he or she believes has come from God or a god.</a:t>
                      </a:r>
                      <a:endParaRPr lang="en-US" sz="1400" b="0"/>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US"/>
                    </a:p>
                  </a:txBody>
                  <a:tcPr/>
                </a:tc>
                <a:tc>
                  <a:txBody>
                    <a:bodyPr/>
                    <a:lstStyle/>
                    <a:p>
                      <a:pPr lvl="0"/>
                      <a:r>
                        <a:rPr lang="en-GB" sz="1000"/>
                        <a:t>How can we help others?</a:t>
                      </a:r>
                      <a:endParaRPr lang="en-GB" sz="1000" b="0">
                        <a:latin typeface="Comic Sans MS" panose="030F0902030302020204" pitchFamily="66" charset="0"/>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3038595"/>
                  </a:ext>
                </a:extLst>
              </a:tr>
              <a:tr h="139985">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6350" cap="flat" cmpd="sng" algn="ctr">
                      <a:solidFill>
                        <a:schemeClr val="tx1"/>
                      </a:solidFill>
                      <a:prstDash val="solid"/>
                      <a:round/>
                      <a:headEnd type="none" w="med" len="med"/>
                      <a:tailEnd type="none" w="med" len="med"/>
                    </a:lnT>
                  </a:tcPr>
                </a:tc>
                <a:tc vMerge="1">
                  <a:txBody>
                    <a:bodyPr/>
                    <a:lstStyle/>
                    <a:p>
                      <a:endParaRPr lang="en-US"/>
                    </a:p>
                  </a:txBody>
                  <a:tcPr>
                    <a:lnT w="12700" cap="flat" cmpd="sng" algn="ctr">
                      <a:solidFill>
                        <a:schemeClr val="tx1"/>
                      </a:solidFill>
                      <a:prstDash val="solid"/>
                      <a:round/>
                      <a:headEnd type="none" w="med" len="med"/>
                      <a:tailEnd type="none" w="med" len="med"/>
                    </a:lnT>
                  </a:tcPr>
                </a:tc>
                <a:tc rowSpan="2">
                  <a:txBody>
                    <a:bodyPr/>
                    <a:lstStyle/>
                    <a:p>
                      <a:pPr lvl="0"/>
                      <a:r>
                        <a:rPr lang="en-GB" sz="1000"/>
                        <a:t>How does God create beauty?</a:t>
                      </a:r>
                      <a:endParaRPr lang="en-GB" sz="1000" b="0">
                        <a:latin typeface="Comic Sans MS" panose="030F0902030302020204" pitchFamily="66" charset="0"/>
                      </a:endParaRPr>
                    </a:p>
                  </a:txBody>
                  <a:tcPr marT="45728" marB="45728">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0339042"/>
                  </a:ext>
                </a:extLst>
              </a:tr>
              <a:tr h="619033">
                <a:tc>
                  <a:txBody>
                    <a:bodyPr/>
                    <a:lstStyle/>
                    <a:p>
                      <a:pPr lvl="0"/>
                      <a:r>
                        <a:rPr lang="en-GB" sz="1400" b="0">
                          <a:solidFill>
                            <a:srgbClr val="7C5DA3"/>
                          </a:solidFill>
                          <a:latin typeface="Arial" panose="020B0604020202020204" pitchFamily="34" charset="0"/>
                          <a:cs typeface="Arial" panose="020B0604020202020204" pitchFamily="34" charset="0"/>
                        </a:rPr>
                        <a:t>Zakat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kern="1200">
                          <a:solidFill>
                            <a:srgbClr val="000000"/>
                          </a:solidFill>
                          <a:effectLst/>
                          <a:latin typeface="+mn-lt"/>
                          <a:ea typeface="+mn-ea"/>
                          <a:cs typeface="+mn-cs"/>
                        </a:rPr>
                        <a:t> Zakat means giving charity to the poor</a:t>
                      </a:r>
                      <a:endParaRPr lang="en-GB" sz="1400" b="0">
                        <a:solidFill>
                          <a:schemeClr val="tx1"/>
                        </a:solidFill>
                        <a:latin typeface="Century Gothic" pitchFamily="34"/>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a:solidFill>
                            <a:srgbClr val="7C5DA3"/>
                          </a:solidFill>
                          <a:latin typeface="Century Gothic" panose="020B0502020202020204" pitchFamily="34" charset="0"/>
                        </a:rPr>
                        <a:t>Sticky Knowledge</a:t>
                      </a:r>
                      <a:endParaRPr lang="en-GB" sz="1100">
                        <a:solidFill>
                          <a:srgbClr val="7C5DA3"/>
                        </a:solidFill>
                        <a:latin typeface="Century Gothic" panose="020B0502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3874351970"/>
                  </a:ext>
                </a:extLst>
              </a:tr>
              <a:tr h="633794">
                <a:tc rowSpan="2">
                  <a:txBody>
                    <a:bodyPr/>
                    <a:lstStyle/>
                    <a:p>
                      <a:r>
                        <a:rPr lang="en-US" sz="1400" b="0">
                          <a:solidFill>
                            <a:srgbClr val="7C5DA3"/>
                          </a:solidFill>
                          <a:latin typeface="Arial" panose="020B0604020202020204" pitchFamily="34" charset="0"/>
                          <a:cs typeface="Arial" panose="020B0604020202020204" pitchFamily="34" charset="0"/>
                        </a:rPr>
                        <a:t>Lent</a:t>
                      </a: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1400" b="0" i="0" kern="1200">
                          <a:solidFill>
                            <a:srgbClr val="000000"/>
                          </a:solidFill>
                          <a:effectLst/>
                          <a:latin typeface="+mn-lt"/>
                          <a:ea typeface="+mn-ea"/>
                          <a:cs typeface="+mn-cs"/>
                        </a:rPr>
                        <a:t>Lent is the time of year when Christians prepare for Easter</a:t>
                      </a:r>
                      <a:endParaRPr lang="en-US" sz="1400" b="0"/>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indent="-285750">
                        <a:buFont typeface="Arial" panose="020B0604020202020204" pitchFamily="34" charset="0"/>
                        <a:buChar char="•"/>
                      </a:pPr>
                      <a:r>
                        <a:rPr lang="en-GB" sz="1400" b="0" i="0" kern="1200">
                          <a:solidFill>
                            <a:srgbClr val="000000"/>
                          </a:solidFill>
                          <a:effectLst/>
                          <a:latin typeface="Arial" panose="020B0604020202020204" pitchFamily="34" charset="0"/>
                          <a:ea typeface="+mn-ea"/>
                          <a:cs typeface="Arial" panose="020B0604020202020204" pitchFamily="34" charset="0"/>
                        </a:rPr>
                        <a:t>Caring for our world is needed because over 7 billion people live on the Earth, and all those people need food, clean water and shelter to survive</a:t>
                      </a:r>
                      <a:endParaRPr lang="en-US" sz="1400" b="0">
                        <a:latin typeface="Arial" panose="020B0604020202020204" pitchFamily="34" charset="0"/>
                        <a:cs typeface="Arial" panose="020B0604020202020204" pitchFamily="34" charset="0"/>
                      </a:endParaRP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pPr lvl="0" algn="ctr"/>
                      <a:r>
                        <a:rPr lang="en-GB" sz="1100" b="1">
                          <a:solidFill>
                            <a:schemeClr val="bg1"/>
                          </a:solidFill>
                          <a:latin typeface="Century Gothic" pitchFamily="34"/>
                        </a:rPr>
                        <a:t>Useful Websites </a:t>
                      </a:r>
                    </a:p>
                  </a:txBody>
                  <a:tcPr marT="45728" marB="45728">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350506698"/>
                  </a:ext>
                </a:extLst>
              </a:tr>
              <a:tr h="372632">
                <a:tc vMerge="1">
                  <a:txBody>
                    <a:bodyPr/>
                    <a:lstStyle/>
                    <a:p>
                      <a:pPr lvl="0"/>
                      <a:endParaRPr lang="en-GB" sz="1100" b="1">
                        <a:solidFill>
                          <a:srgbClr val="7C5DA3"/>
                        </a:solidFill>
                        <a:latin typeface="Century Gothic" pitchFamily="34"/>
                      </a:endParaRPr>
                    </a:p>
                  </a:txBody>
                  <a:tcPr marT="45728" marB="4572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100">
                        <a:solidFill>
                          <a:schemeClr val="tx1"/>
                        </a:solidFill>
                        <a:latin typeface="Century Gothic" panose="020B0502020202020204" pitchFamily="34" charset="0"/>
                      </a:endParaRPr>
                    </a:p>
                  </a:txBody>
                  <a:tcPr marT="45728" marB="4572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285750" lvl="0" indent="-285750" algn="l">
                        <a:buFont typeface="Arial" panose="020B0604020202020204" pitchFamily="34" charset="0"/>
                        <a:buChar char="•"/>
                      </a:pPr>
                      <a:r>
                        <a:rPr lang="en-GB" sz="1400" b="0">
                          <a:solidFill>
                            <a:schemeClr val="tx1"/>
                          </a:solidFill>
                          <a:latin typeface="Arial" panose="020B0604020202020204" pitchFamily="34" charset="0"/>
                          <a:cs typeface="Arial" panose="020B0604020202020204" pitchFamily="34" charset="0"/>
                        </a:rPr>
                        <a:t>To care for the world, we can reduce, reuse and recycle the items we buy.</a:t>
                      </a:r>
                    </a:p>
                  </a:txBody>
                  <a:tcPr marT="45728" marB="4572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a:txBody>
                    <a:bodyPr/>
                    <a:lstStyle/>
                    <a:p>
                      <a:r>
                        <a:rPr lang="en-GB" sz="1050"/>
                        <a:t>https:// </a:t>
                      </a:r>
                      <a:r>
                        <a:rPr lang="en-GB" sz="1050" err="1"/>
                        <a:t>www.youtube.com</a:t>
                      </a:r>
                      <a:r>
                        <a:rPr lang="en-GB" sz="1050"/>
                        <a:t>/</a:t>
                      </a:r>
                      <a:r>
                        <a:rPr lang="en-GB" sz="1050" err="1"/>
                        <a:t>watch?v</a:t>
                      </a:r>
                      <a:r>
                        <a:rPr lang="en-GB" sz="1050"/>
                        <a:t>=_bN7KIMmwlc&amp;list=PLcvEcrsF_9zIQmKPGujuZkNRk_jTcehV&amp;index=8&amp;t=0s</a:t>
                      </a:r>
                      <a:endParaRPr lang="en-GB" sz="1800"/>
                    </a:p>
                  </a:txBody>
                  <a:tcPr marT="45728" marB="45728"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72395972"/>
                  </a:ext>
                </a:extLst>
              </a:tr>
            </a:tbl>
          </a:graphicData>
        </a:graphic>
      </p:graphicFrame>
      <p:pic>
        <p:nvPicPr>
          <p:cNvPr id="5" name="Picture 4">
            <a:extLst>
              <a:ext uri="{FF2B5EF4-FFF2-40B4-BE49-F238E27FC236}">
                <a16:creationId xmlns:a16="http://schemas.microsoft.com/office/drawing/2014/main" id="{D31F88C0-0CDB-8549-8081-032F13383087}"/>
              </a:ext>
            </a:extLst>
          </p:cNvPr>
          <p:cNvPicPr>
            <a:picLocks noChangeAspect="1"/>
          </p:cNvPicPr>
          <p:nvPr/>
        </p:nvPicPr>
        <p:blipFill>
          <a:blip r:embed="rId2"/>
          <a:stretch>
            <a:fillRect/>
          </a:stretch>
        </p:blipFill>
        <p:spPr>
          <a:xfrm>
            <a:off x="3857624" y="562174"/>
            <a:ext cx="2781300" cy="2921000"/>
          </a:xfrm>
          <a:prstGeom prst="rect">
            <a:avLst/>
          </a:prstGeom>
        </p:spPr>
      </p:pic>
    </p:spTree>
    <p:extLst>
      <p:ext uri="{BB962C8B-B14F-4D97-AF65-F5344CB8AC3E}">
        <p14:creationId xmlns:p14="http://schemas.microsoft.com/office/powerpoint/2010/main" val="3312780148"/>
      </p:ext>
    </p:extLst>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 Mats" id="{44C609E7-D963-4258-AC0C-6D24BC1BAC45}" vid="{70B9A501-B5B1-4368-BA62-45740617565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096535EDEAD643BDBA97C90FC12566" ma:contentTypeVersion="15" ma:contentTypeDescription="Create a new document." ma:contentTypeScope="" ma:versionID="2be83868a60183cc8ddb06579c0be3f7">
  <xsd:schema xmlns:xsd="http://www.w3.org/2001/XMLSchema" xmlns:xs="http://www.w3.org/2001/XMLSchema" xmlns:p="http://schemas.microsoft.com/office/2006/metadata/properties" xmlns:ns2="ce88cded-cf54-4373-a64a-64a996e5df53" xmlns:ns3="3e01aa2d-c8eb-4bbd-85ea-16e4ed80c34a" targetNamespace="http://schemas.microsoft.com/office/2006/metadata/properties" ma:root="true" ma:fieldsID="2be5542fd7700eafe0c302413beda3ec" ns2:_="" ns3:_="">
    <xsd:import namespace="ce88cded-cf54-4373-a64a-64a996e5df53"/>
    <xsd:import namespace="3e01aa2d-c8eb-4bbd-85ea-16e4ed80c34a"/>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Location"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e88cded-cf54-4373-a64a-64a996e5df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fc9b45b-1e96-4074-b638-291cb7676037"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e01aa2d-c8eb-4bbd-85ea-16e4ed80c34a"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c0edc8b7-dae5-4cde-923a-9108805d67cf}" ma:internalName="TaxCatchAll" ma:showField="CatchAllData" ma:web="3e01aa2d-c8eb-4bbd-85ea-16e4ed80c34a">
      <xsd:complexType>
        <xsd:complexContent>
          <xsd:extension base="dms:MultiChoiceLookup">
            <xsd:sequence>
              <xsd:element name="Value" type="dms:Lookup" maxOccurs="unbounded" minOccurs="0" nillable="true"/>
            </xsd:sequence>
          </xsd:extension>
        </xsd:complexContent>
      </xsd:complex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3e01aa2d-c8eb-4bbd-85ea-16e4ed80c34a" xsi:nil="true"/>
    <lcf76f155ced4ddcb4097134ff3c332f xmlns="ce88cded-cf54-4373-a64a-64a996e5df53">
      <Terms xmlns="http://schemas.microsoft.com/office/infopath/2007/PartnerControls"/>
    </lcf76f155ced4ddcb4097134ff3c332f>
    <SharedWithUsers xmlns="3e01aa2d-c8eb-4bbd-85ea-16e4ed80c34a">
      <UserInfo>
        <DisplayName>Sayma Sharmin</DisplayName>
        <AccountId>53</AccountId>
        <AccountType/>
      </UserInfo>
      <UserInfo>
        <DisplayName>Anne colley</DisplayName>
        <AccountId>35</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3A15A49-9B1B-42B5-96BC-CC0BE5B8E226}">
  <ds:schemaRefs>
    <ds:schemaRef ds:uri="3e01aa2d-c8eb-4bbd-85ea-16e4ed80c34a"/>
    <ds:schemaRef ds:uri="ce88cded-cf54-4373-a64a-64a996e5df5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9C7B3DC-1884-440F-AF4F-AB7991574231}">
  <ds:schemaRefs>
    <ds:schemaRef ds:uri="3e01aa2d-c8eb-4bbd-85ea-16e4ed80c34a"/>
    <ds:schemaRef ds:uri="ce88cded-cf54-4373-a64a-64a996e5df5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0B21C86-8949-48F9-A562-FB394B8A3CF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3062</Words>
  <Application>Microsoft Macintosh PowerPoint</Application>
  <PresentationFormat>On-screen Show (4:3)</PresentationFormat>
  <Paragraphs>400</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Calibri Light</vt:lpstr>
      <vt:lpstr>Century Gothic</vt:lpstr>
      <vt:lpstr>Comic Sans MS</vt:lpstr>
      <vt:lpstr>Wingdings</vt:lpstr>
      <vt:lpstr>Office Theme</vt:lpstr>
      <vt:lpstr>Who is a Christian? What do Christians believe God is like? Year 1</vt:lpstr>
      <vt:lpstr>Why does Christmas matter to Christians? Year 1 </vt:lpstr>
      <vt:lpstr>Beginning to learn Islam: What do Muslims believe and how do they live? Year 1</vt:lpstr>
      <vt:lpstr>What can we learn from the stories of the Prophet? Year 1</vt:lpstr>
      <vt:lpstr>PowerPoint Presentation</vt:lpstr>
      <vt:lpstr>What does it mean to belong to a faith community?  Year 1</vt:lpstr>
      <vt:lpstr>Where do we belong? R/1</vt:lpstr>
      <vt:lpstr>Which people are special and why? R</vt:lpstr>
      <vt:lpstr>Which places are special and why? R</vt:lpstr>
      <vt:lpstr>Which times are special and why? R</vt:lpstr>
      <vt:lpstr>Which stories are special and why? R</vt:lpstr>
      <vt:lpstr>What Would Jesus Do? What do stories of Jesus tell Christians about how to live?Year 2</vt:lpstr>
      <vt:lpstr>What makes some places sacred? (Mosques and Makkah in Islam) Year 2</vt:lpstr>
      <vt:lpstr> Who is an inspiring person? What stories inspire Christians and Muslims? Year 2  </vt:lpstr>
      <vt:lpstr>Why does Easter matter to Christians? Year 2</vt:lpstr>
      <vt:lpstr> Who celebrates what? How and when? Year 2</vt:lpstr>
      <vt:lpstr>How should we care about others and the world? (Islam) Year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Age KS2 Knowledge Mat</dc:title>
  <dc:creator>Marketing Dept</dc:creator>
  <cp:lastModifiedBy>Lisa Lewthwaite</cp:lastModifiedBy>
  <cp:revision>9</cp:revision>
  <dcterms:created xsi:type="dcterms:W3CDTF">2019-01-14T16:39:51Z</dcterms:created>
  <dcterms:modified xsi:type="dcterms:W3CDTF">2024-10-10T05:31:41Z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0x0101007C096535EDEAD643BDBA97C90FC12566</vt:lpwstr>
  </property>
  <property fmtid="{D5CDD505-2E9C-101B-9397-08002B2CF9AE}" pid="3" name="MediaServiceImageTags">
    <vt:lpwstr/>
  </property>
</Properties>
</file>