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1773" r:id="rId5"/>
    <p:sldId id="1777" r:id="rId6"/>
    <p:sldId id="1798" r:id="rId7"/>
    <p:sldId id="1780" r:id="rId8"/>
    <p:sldId id="1781" r:id="rId9"/>
    <p:sldId id="1782" r:id="rId10"/>
    <p:sldId id="1774" r:id="rId11"/>
    <p:sldId id="1783" r:id="rId12"/>
    <p:sldId id="1784" r:id="rId13"/>
    <p:sldId id="1785" r:id="rId14"/>
    <p:sldId id="1786" r:id="rId15"/>
    <p:sldId id="1776" r:id="rId16"/>
    <p:sldId id="1806" r:id="rId17"/>
    <p:sldId id="1787" r:id="rId18"/>
    <p:sldId id="1789" r:id="rId19"/>
    <p:sldId id="1788" r:id="rId20"/>
    <p:sldId id="1790" r:id="rId21"/>
    <p:sldId id="1791" r:id="rId22"/>
    <p:sldId id="1792" r:id="rId23"/>
    <p:sldId id="1775" r:id="rId24"/>
    <p:sldId id="1778" r:id="rId25"/>
    <p:sldId id="1793" r:id="rId26"/>
    <p:sldId id="1799" r:id="rId27"/>
    <p:sldId id="1794" r:id="rId28"/>
    <p:sldId id="1797" r:id="rId29"/>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DFED"/>
    <a:srgbClr val="7C5DA3"/>
    <a:srgbClr val="EDC2B1"/>
    <a:srgbClr val="A148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B33953-D541-0801-FB5C-E3AED8DACF7C}" v="78" dt="2024-11-11T20:28:34.706"/>
  </p1510:revLst>
</p1510:revInfo>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1317"/>
  </p:normalViewPr>
  <p:slideViewPr>
    <p:cSldViewPr snapToGrid="0">
      <p:cViewPr varScale="1">
        <p:scale>
          <a:sx n="105" d="100"/>
          <a:sy n="105" d="100"/>
        </p:scale>
        <p:origin x="1976"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1B15CD-B3BF-4CE7-8A9B-4B38EB2BF46E}"/>
              </a:ext>
            </a:extLst>
          </p:cNvPr>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3" name="Date Placeholder 2">
            <a:extLst>
              <a:ext uri="{FF2B5EF4-FFF2-40B4-BE49-F238E27FC236}">
                <a16:creationId xmlns:a16="http://schemas.microsoft.com/office/drawing/2014/main" id="{9BD04B55-0A96-4223-BD45-7A38A8A9AB9F}"/>
              </a:ext>
            </a:extLst>
          </p:cNvPr>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BDFB27B-4213-485C-A148-AEFB0527EE71}" type="datetime1">
              <a:rPr lang="en-US"/>
              <a:pPr>
                <a:defRPr/>
              </a:pPr>
              <a:t>11/11/24</a:t>
            </a:fld>
            <a:endParaRPr dirty="0"/>
          </a:p>
        </p:txBody>
      </p:sp>
      <p:sp>
        <p:nvSpPr>
          <p:cNvPr id="4100" name="Slide Image Placeholder 3"/>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BAF6D2E0-12B7-42CA-B61F-3AEB0281001D}"/>
              </a:ext>
            </a:extLst>
          </p:cNvPr>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a:extLst>
              <a:ext uri="{FF2B5EF4-FFF2-40B4-BE49-F238E27FC236}">
                <a16:creationId xmlns:a16="http://schemas.microsoft.com/office/drawing/2014/main" id="{FAF482BE-BA66-446C-87E4-18B7D3E78F51}"/>
              </a:ext>
            </a:extLst>
          </p:cNvPr>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7" name="Slide Number Placeholder 6">
            <a:extLst>
              <a:ext uri="{FF2B5EF4-FFF2-40B4-BE49-F238E27FC236}">
                <a16:creationId xmlns:a16="http://schemas.microsoft.com/office/drawing/2014/main" id="{2EF726F7-9AC2-4A75-AC9F-1C7045F1E5BB}"/>
              </a:ext>
            </a:extLst>
          </p:cNvPr>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12ABC26-458D-4F00-BF87-667FCF8FBC01}" type="slidenum">
              <a:rPr/>
              <a:pPr>
                <a:defRPr/>
              </a:pPr>
              <a:t>‹#›</a:t>
            </a:fld>
            <a:endParaRPr dirty="0"/>
          </a:p>
        </p:txBody>
      </p:sp>
    </p:spTree>
    <p:extLst>
      <p:ext uri="{BB962C8B-B14F-4D97-AF65-F5344CB8AC3E}">
        <p14:creationId xmlns:p14="http://schemas.microsoft.com/office/powerpoint/2010/main" val="4078809908"/>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FC7A4-A4E2-4E98-911E-4339AD83E1F8}"/>
              </a:ext>
            </a:extLst>
          </p:cNvPr>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E2BA21B1-9C95-4B75-9DCE-802AD16C3A76}"/>
              </a:ext>
            </a:extLst>
          </p:cNvPr>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1ECD70C-FE68-47DB-AFD0-19198E48FA2B}" type="datetime1">
              <a:rPr lang="en-US"/>
              <a:pPr>
                <a:defRPr/>
              </a:pPr>
              <a:t>11/11/24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A31F4A5-1344-403B-9581-D9D2BFE0046F}" type="slidenum">
              <a:rPr/>
              <a:pPr>
                <a:defRPr/>
              </a:pPr>
              <a:t>‹#›</a:t>
            </a:fld>
            <a:endParaRPr dirty="0"/>
          </a:p>
        </p:txBody>
      </p:sp>
    </p:spTree>
    <p:extLst>
      <p:ext uri="{BB962C8B-B14F-4D97-AF65-F5344CB8AC3E}">
        <p14:creationId xmlns:p14="http://schemas.microsoft.com/office/powerpoint/2010/main" val="871961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004D-0C83-48CC-87C8-84934B27A9D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4E1134F-63BE-45B2-95FF-ADCB2508943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851A4E0-37EE-4E8C-BE45-D971818BDDF9}" type="datetime1">
              <a:rPr lang="en-US"/>
              <a:pPr>
                <a:defRPr/>
              </a:pPr>
              <a:t>11/11/24</a:t>
            </a:fld>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98E55C1B-E7BC-4E10-B96E-0E53F53B1B53}" type="slidenum">
              <a:rPr/>
              <a:pPr>
                <a:defRPr/>
              </a:pPr>
              <a:t>‹#›</a:t>
            </a:fld>
            <a:endParaRPr dirty="0"/>
          </a:p>
        </p:txBody>
      </p:sp>
      <p:sp>
        <p:nvSpPr>
          <p:cNvPr id="8" name="Footer Placeholder 1"/>
          <p:cNvSpPr txBox="1">
            <a:spLocks/>
          </p:cNvSpPr>
          <p:nvPr userDrawn="1"/>
        </p:nvSpPr>
        <p:spPr>
          <a:xfrm>
            <a:off x="3045426" y="6491993"/>
            <a:ext cx="3086100" cy="365125"/>
          </a:xfrm>
          <a:prstGeom prst="rect">
            <a:avLst/>
          </a:prstGeom>
          <a:noFill/>
          <a:ln>
            <a:noFill/>
          </a:ln>
        </p:spPr>
        <p:txBody>
          <a:bodyPr vert="horz" wrap="square" lIns="91440" tIns="45720" rIns="91440" bIns="45720" anchor="ctr" anchorCtr="1" compatLnSpc="1">
            <a:noAutofit/>
          </a:bodyPr>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en-GB" dirty="0"/>
              <a:t>© Focus Education UK Ltd. </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59114" y="6444512"/>
            <a:ext cx="584886" cy="413488"/>
          </a:xfrm>
          <a:prstGeom prst="rect">
            <a:avLst/>
          </a:prstGeom>
        </p:spPr>
      </p:pic>
    </p:spTree>
    <p:extLst>
      <p:ext uri="{BB962C8B-B14F-4D97-AF65-F5344CB8AC3E}">
        <p14:creationId xmlns:p14="http://schemas.microsoft.com/office/powerpoint/2010/main" val="10113406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0E500-D3DA-4A9E-8372-B747EA40246C}"/>
              </a:ext>
            </a:extLst>
          </p:cNvPr>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D2116F8E-CCFE-4365-B10F-E324522CB0F0}"/>
              </a:ext>
            </a:extLst>
          </p:cNvPr>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0AD74FDF-DF6A-4FF0-A0D3-CC6C59604C43}" type="datetime1">
              <a:rPr lang="en-US"/>
              <a:pPr>
                <a:defRPr/>
              </a:pPr>
              <a:t>11/11/24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E1AE2E3-1837-40A5-94FE-181728FC2F17}" type="slidenum">
              <a:rPr/>
              <a:pPr>
                <a:defRPr/>
              </a:pPr>
              <a:t>‹#›</a:t>
            </a:fld>
            <a:endParaRPr dirty="0"/>
          </a:p>
        </p:txBody>
      </p:sp>
    </p:spTree>
    <p:extLst>
      <p:ext uri="{BB962C8B-B14F-4D97-AF65-F5344CB8AC3E}">
        <p14:creationId xmlns:p14="http://schemas.microsoft.com/office/powerpoint/2010/main" val="9528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4020F-07CD-4A49-BB82-645DC2635640}"/>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9EB8441-F455-4E85-87FD-6B6C170DDA62}"/>
              </a:ext>
            </a:extLst>
          </p:cNvPr>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1C12C0-58CE-446A-8FA4-9813EF9CEF5A}"/>
              </a:ext>
            </a:extLst>
          </p:cNvPr>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EC488D3C-C2CE-4564-BCD5-D87F8C1DF728}" type="datetime1">
              <a:rPr lang="en-US"/>
              <a:pPr>
                <a:defRPr/>
              </a:pPr>
              <a:t>11/11/24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75DD771-3C36-4AD8-8CC9-1FF3FAD68291}" type="slidenum">
              <a:rPr/>
              <a:pPr>
                <a:defRPr/>
              </a:pPr>
              <a:t>‹#›</a:t>
            </a:fld>
            <a:endParaRPr dirty="0"/>
          </a:p>
        </p:txBody>
      </p:sp>
    </p:spTree>
    <p:extLst>
      <p:ext uri="{BB962C8B-B14F-4D97-AF65-F5344CB8AC3E}">
        <p14:creationId xmlns:p14="http://schemas.microsoft.com/office/powerpoint/2010/main" val="1846057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497E1-CAD0-4F22-BAB0-4C1CC43FFF70}"/>
              </a:ext>
            </a:extLst>
          </p:cNvPr>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796FCCD4-FA65-4D2A-B3EE-21A26E91258A}"/>
              </a:ext>
            </a:extLst>
          </p:cNvPr>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71813E39-4EA4-4182-A0DD-231D8D7AA926}"/>
              </a:ext>
            </a:extLst>
          </p:cNvPr>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C57F19-012C-4F06-A53D-2149B193F8D5}"/>
              </a:ext>
            </a:extLst>
          </p:cNvPr>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6E6F2492-1F5D-4BE5-9BF9-E2FA434E4983}"/>
              </a:ext>
            </a:extLst>
          </p:cNvPr>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7B94C-197D-42A1-9093-AF6009BA318B}" type="datetime1">
              <a:rPr lang="en-US"/>
              <a:pPr>
                <a:defRPr/>
              </a:pPr>
              <a:t>11/11/24</a:t>
            </a:fld>
            <a:endParaRPr dirty="0"/>
          </a:p>
        </p:txBody>
      </p:sp>
      <p:sp>
        <p:nvSpPr>
          <p:cNvPr id="8"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9"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397BE5DC-BB5F-4576-A280-C22EF26535A1}" type="slidenum">
              <a:rPr/>
              <a:pPr>
                <a:defRPr/>
              </a:pPr>
              <a:t>‹#›</a:t>
            </a:fld>
            <a:endParaRPr dirty="0"/>
          </a:p>
        </p:txBody>
      </p:sp>
    </p:spTree>
    <p:extLst>
      <p:ext uri="{BB962C8B-B14F-4D97-AF65-F5344CB8AC3E}">
        <p14:creationId xmlns:p14="http://schemas.microsoft.com/office/powerpoint/2010/main" val="2708739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F830-5E9A-4BF8-A331-FCDEBD0B0485}"/>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FE480D84-0A77-4850-BFC0-A2AD54AA0C06}" type="datetime1">
              <a:rPr lang="en-US"/>
              <a:pPr>
                <a:defRPr/>
              </a:pPr>
              <a:t>11/11/24</a:t>
            </a:fld>
            <a:endParaRPr dirty="0"/>
          </a:p>
        </p:txBody>
      </p:sp>
      <p:sp>
        <p:nvSpPr>
          <p:cNvPr id="4"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5"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60894750-1E72-483B-B85E-7EF864735AE2}" type="slidenum">
              <a:rPr/>
              <a:pPr>
                <a:defRPr/>
              </a:pPr>
              <a:t>‹#›</a:t>
            </a:fld>
            <a:endParaRPr dirty="0"/>
          </a:p>
        </p:txBody>
      </p:sp>
    </p:spTree>
    <p:extLst>
      <p:ext uri="{BB962C8B-B14F-4D97-AF65-F5344CB8AC3E}">
        <p14:creationId xmlns:p14="http://schemas.microsoft.com/office/powerpoint/2010/main" val="31769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924109BE-13D4-4C86-9D2E-4D88197D7375}" type="datetime1">
              <a:rPr lang="en-US"/>
              <a:pPr>
                <a:defRPr/>
              </a:pPr>
              <a:t>11/11/24</a:t>
            </a:fld>
            <a:endParaRPr dirty="0"/>
          </a:p>
        </p:txBody>
      </p:sp>
      <p:sp>
        <p:nvSpPr>
          <p:cNvPr id="3"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4"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322EED5-EAEE-4043-904F-BB8502EF99A8}" type="slidenum">
              <a:rPr/>
              <a:pPr>
                <a:defRPr/>
              </a:pPr>
              <a:t>‹#›</a:t>
            </a:fld>
            <a:endParaRPr dirty="0"/>
          </a:p>
        </p:txBody>
      </p:sp>
    </p:spTree>
    <p:extLst>
      <p:ext uri="{BB962C8B-B14F-4D97-AF65-F5344CB8AC3E}">
        <p14:creationId xmlns:p14="http://schemas.microsoft.com/office/powerpoint/2010/main" val="160744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2E804-DB8E-49DF-A4B0-A4F5135184A5}"/>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7264A997-2F63-475F-8249-A4CEEB5A54D6}"/>
              </a:ext>
            </a:extLst>
          </p:cNvPr>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F98B6E-B092-4254-A438-889FAC9CFE11}"/>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87ADF6CF-0AF1-413F-9609-49D0099D3AD5}" type="datetime1">
              <a:rPr lang="en-US"/>
              <a:pPr>
                <a:defRPr/>
              </a:pPr>
              <a:t>11/11/24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07D80D2C-AC70-457B-AA19-30EF97D5FDB8}" type="slidenum">
              <a:rPr/>
              <a:pPr>
                <a:defRPr/>
              </a:pPr>
              <a:t>‹#›</a:t>
            </a:fld>
            <a:endParaRPr dirty="0"/>
          </a:p>
        </p:txBody>
      </p:sp>
    </p:spTree>
    <p:extLst>
      <p:ext uri="{BB962C8B-B14F-4D97-AF65-F5344CB8AC3E}">
        <p14:creationId xmlns:p14="http://schemas.microsoft.com/office/powerpoint/2010/main" val="2558196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A19A7-5196-4ECC-B23A-08CF5474FEC1}"/>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3214ADBE-5C65-497B-AF1D-9CE0E59F4757}"/>
              </a:ext>
            </a:extLst>
          </p:cNvPr>
          <p:cNvSpPr txBox="1">
            <a:spLocks noGrp="1"/>
          </p:cNvSpPr>
          <p:nvPr>
            <p:ph type="pic" idx="1"/>
          </p:nvPr>
        </p:nvSpPr>
        <p:spPr>
          <a:xfrm>
            <a:off x="3887388" y="987423"/>
            <a:ext cx="4629149" cy="4873623"/>
          </a:xfrm>
        </p:spPr>
        <p:txBody>
          <a:bodyPr>
            <a:normAutofit/>
          </a:bodyPr>
          <a:lstStyle>
            <a:lvl1pPr marL="0" indent="0">
              <a:buNone/>
              <a:defRPr sz="3200"/>
            </a:lvl1pPr>
          </a:lstStyle>
          <a:p>
            <a:pPr lvl="0"/>
            <a:r>
              <a:rPr lang="en-US" noProof="0" dirty="0"/>
              <a:t>Click icon to add picture</a:t>
            </a:r>
          </a:p>
        </p:txBody>
      </p:sp>
      <p:sp>
        <p:nvSpPr>
          <p:cNvPr id="4" name="Text Placeholder 3">
            <a:extLst>
              <a:ext uri="{FF2B5EF4-FFF2-40B4-BE49-F238E27FC236}">
                <a16:creationId xmlns:a16="http://schemas.microsoft.com/office/drawing/2014/main" id="{C5FE2982-8307-4ED6-BACA-AD4891D515CB}"/>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654C4-1861-426B-B44D-B9EE61F20820}" type="datetime1">
              <a:rPr lang="en-US"/>
              <a:pPr>
                <a:defRPr/>
              </a:pPr>
              <a:t>11/11/24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F8A94EE3-D8F1-45B6-988E-FC734E1E0670}" type="slidenum">
              <a:rPr/>
              <a:pPr>
                <a:defRPr/>
              </a:pPr>
              <a:t>‹#›</a:t>
            </a:fld>
            <a:endParaRPr dirty="0"/>
          </a:p>
        </p:txBody>
      </p:sp>
    </p:spTree>
    <p:extLst>
      <p:ext uri="{BB962C8B-B14F-4D97-AF65-F5344CB8AC3E}">
        <p14:creationId xmlns:p14="http://schemas.microsoft.com/office/powerpoint/2010/main" val="2635021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6000-3108-4B1B-8CEE-1B65CA7F792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8AE2F34-0A7C-41E7-B3D5-2006109A367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112A455-2832-4F05-8EF4-C32EC4AA6D0E}" type="datetime1">
              <a:rPr lang="en-US"/>
              <a:pPr>
                <a:defRPr/>
              </a:pPr>
              <a:t>11/11/24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B98D4C0D-A835-40A8-96CC-4A126A1CDC6F}" type="slidenum">
              <a:rPr/>
              <a:pPr>
                <a:defRPr/>
              </a:pPr>
              <a:t>‹#›</a:t>
            </a:fld>
            <a:endParaRPr dirty="0"/>
          </a:p>
        </p:txBody>
      </p:sp>
    </p:spTree>
    <p:extLst>
      <p:ext uri="{BB962C8B-B14F-4D97-AF65-F5344CB8AC3E}">
        <p14:creationId xmlns:p14="http://schemas.microsoft.com/office/powerpoint/2010/main" val="212308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6CFB6D-D295-4979-BC72-99D32BDBB9D4}"/>
              </a:ext>
            </a:extLst>
          </p:cNvPr>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71EBC13-9AB6-42B2-A47F-D2B7CC136E6F}"/>
              </a:ext>
            </a:extLst>
          </p:cNvPr>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D17AF9D7-699F-41F1-8989-1FE7C6945569}" type="datetime1">
              <a:rPr lang="en-US"/>
              <a:pPr>
                <a:defRPr/>
              </a:pPr>
              <a:t>11/11/24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C8D1DC11-8A6D-4756-904A-5F7A5F58BBC2}" type="slidenum">
              <a:rPr/>
              <a:pPr>
                <a:defRPr/>
              </a:pPr>
              <a:t>‹#›</a:t>
            </a:fld>
            <a:endParaRPr dirty="0"/>
          </a:p>
        </p:txBody>
      </p:sp>
    </p:spTree>
    <p:extLst>
      <p:ext uri="{BB962C8B-B14F-4D97-AF65-F5344CB8AC3E}">
        <p14:creationId xmlns:p14="http://schemas.microsoft.com/office/powerpoint/2010/main" val="41591221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bg>
      <p:bgPr>
        <a:solidFill>
          <a:srgbClr val="7FC184"/>
        </a:solidFill>
        <a:effectLst/>
      </p:bgPr>
    </p:bg>
    <p:spTree>
      <p:nvGrpSpPr>
        <p:cNvPr id="1" name=""/>
        <p:cNvGrpSpPr/>
        <p:nvPr/>
      </p:nvGrpSpPr>
      <p:grpSpPr>
        <a:xfrm>
          <a:off x="0" y="0"/>
          <a:ext cx="0" cy="0"/>
          <a:chOff x="0" y="0"/>
          <a:chExt cx="0" cy="0"/>
        </a:xfrm>
      </p:grpSpPr>
      <p:pic>
        <p:nvPicPr>
          <p:cNvPr id="2" name="Picture 1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4">
            <a:extLst>
              <a:ext uri="{FF2B5EF4-FFF2-40B4-BE49-F238E27FC236}">
                <a16:creationId xmlns:a16="http://schemas.microsoft.com/office/drawing/2014/main" id="{159F8D7E-4EAB-4EA4-8CD2-39E759D9D98A}"/>
              </a:ext>
            </a:extLst>
          </p:cNvPr>
          <p:cNvSpPr txBox="1">
            <a:spLocks noGrp="1"/>
          </p:cNvSpPr>
          <p:nvPr>
            <p:ph type="ftr" sz="quarter" idx="10"/>
          </p:nvPr>
        </p:nvSpPr>
        <p:spPr/>
        <p:txBody>
          <a:bodyPr/>
          <a:lstStyle>
            <a:lvl1pPr>
              <a:defRPr dirty="0"/>
            </a:lvl1pPr>
          </a:lstStyle>
          <a:p>
            <a:pPr>
              <a:defRPr/>
            </a:pPr>
            <a:endParaRPr dirty="0"/>
          </a:p>
        </p:txBody>
      </p:sp>
      <p:sp>
        <p:nvSpPr>
          <p:cNvPr id="4" name="Slide Number Placeholder 5">
            <a:extLst>
              <a:ext uri="{FF2B5EF4-FFF2-40B4-BE49-F238E27FC236}">
                <a16:creationId xmlns:a16="http://schemas.microsoft.com/office/drawing/2014/main" id="{6A6C658B-A3BB-419D-8C73-010AD3AE97D1}"/>
              </a:ext>
            </a:extLst>
          </p:cNvPr>
          <p:cNvSpPr txBox="1">
            <a:spLocks noGrp="1"/>
          </p:cNvSpPr>
          <p:nvPr>
            <p:ph type="sldNum" sz="quarter" idx="11"/>
          </p:nvPr>
        </p:nvSpPr>
        <p:spPr/>
        <p:txBody>
          <a:bodyPr/>
          <a:lstStyle>
            <a:lvl1pPr>
              <a:defRPr/>
            </a:lvl1pPr>
          </a:lstStyle>
          <a:p>
            <a:pPr>
              <a:defRPr/>
            </a:pPr>
            <a:fld id="{8212AC60-3C3E-4EDA-AC15-3D5C9992291F}" type="slidenum">
              <a:rPr/>
              <a:pPr>
                <a:defRPr/>
              </a:pPr>
              <a:t>‹#›</a:t>
            </a:fld>
            <a:endParaRPr dirty="0"/>
          </a:p>
        </p:txBody>
      </p:sp>
    </p:spTree>
    <p:extLst>
      <p:ext uri="{BB962C8B-B14F-4D97-AF65-F5344CB8AC3E}">
        <p14:creationId xmlns:p14="http://schemas.microsoft.com/office/powerpoint/2010/main" val="263243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2"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5">
            <a:extLst>
              <a:ext uri="{FF2B5EF4-FFF2-40B4-BE49-F238E27FC236}">
                <a16:creationId xmlns:a16="http://schemas.microsoft.com/office/drawing/2014/main" id="{E6587015-4307-434D-8B4D-BB7FE2DED83A}"/>
              </a:ext>
            </a:extLst>
          </p:cNvPr>
          <p:cNvSpPr txBox="1">
            <a:spLocks noGrp="1"/>
          </p:cNvSpPr>
          <p:nvPr>
            <p:ph type="ftr" sz="quarter" idx="10"/>
          </p:nvPr>
        </p:nvSpPr>
        <p:spPr/>
        <p:txBody>
          <a:bodyPr/>
          <a:lstStyle>
            <a:lvl1pPr>
              <a:defRPr dirty="0">
                <a:latin typeface="Century Gothic" pitchFamily="34"/>
              </a:defRPr>
            </a:lvl1pPr>
          </a:lstStyle>
          <a:p>
            <a:pPr>
              <a:defRPr/>
            </a:pPr>
            <a:r>
              <a:rPr dirty="0"/>
              <a:t>© Focus Education UK Ltd. </a:t>
            </a:r>
          </a:p>
        </p:txBody>
      </p:sp>
      <p:sp>
        <p:nvSpPr>
          <p:cNvPr id="4" name="Slide Number Placeholder 6">
            <a:extLst>
              <a:ext uri="{FF2B5EF4-FFF2-40B4-BE49-F238E27FC236}">
                <a16:creationId xmlns:a16="http://schemas.microsoft.com/office/drawing/2014/main" id="{24BECD27-CFA7-4081-9BC2-775C3251B713}"/>
              </a:ext>
            </a:extLst>
          </p:cNvPr>
          <p:cNvSpPr txBox="1">
            <a:spLocks noGrp="1"/>
          </p:cNvSpPr>
          <p:nvPr>
            <p:ph type="sldNum" sz="quarter" idx="11"/>
          </p:nvPr>
        </p:nvSpPr>
        <p:spPr/>
        <p:txBody>
          <a:bodyPr/>
          <a:lstStyle>
            <a:lvl1pPr>
              <a:defRPr>
                <a:latin typeface="Century Gothic" pitchFamily="34"/>
              </a:defRPr>
            </a:lvl1pPr>
          </a:lstStyle>
          <a:p>
            <a:pPr>
              <a:defRPr/>
            </a:pPr>
            <a:fld id="{6A00AAFA-506C-499C-A243-6F693D322119}" type="slidenum">
              <a:rPr/>
              <a:pPr>
                <a:defRPr/>
              </a:pPr>
              <a:t>‹#›</a:t>
            </a:fld>
            <a:endParaRPr dirty="0"/>
          </a:p>
        </p:txBody>
      </p:sp>
    </p:spTree>
    <p:extLst>
      <p:ext uri="{BB962C8B-B14F-4D97-AF65-F5344CB8AC3E}">
        <p14:creationId xmlns:p14="http://schemas.microsoft.com/office/powerpoint/2010/main" val="173492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DBF6B4FE-C7F2-4994-BB12-BB4D517A2EB5}" type="datetime1">
              <a:rPr lang="en-US"/>
              <a:pPr>
                <a:defRPr/>
              </a:pPr>
              <a:t>11/11/24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7C61D16-7583-49FC-AC4F-CB1111FE15BC}"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Lst>
  <p:transition spd="slow"/>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islamicaid.com/"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merriam-webster.com/dictionary/doctrin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file:///Users/lisa.lewthwaite/Downloads/census2011keystatsbriefing14dec12%20(3).pdf"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bbc.co.uk/bitesize/subjects/z7hs34j"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watch?v=o5qdXWnvyn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facts.uk/10-random-facts-about-ramadan/" TargetMode="External"/><Relationship Id="rId2" Type="http://schemas.openxmlformats.org/officeDocument/2006/relationships/hyperlink" Target="https://www.natgeokids.com/uk/discover/science/space/facts-about-the-moon/" TargetMode="External"/><Relationship Id="rId1" Type="http://schemas.openxmlformats.org/officeDocument/2006/relationships/slideLayout" Target="../slideLayouts/slideLayout2.xml"/><Relationship Id="rId5" Type="http://schemas.openxmlformats.org/officeDocument/2006/relationships/image" Target="../media/image13.tiff"/><Relationship Id="rId4" Type="http://schemas.openxmlformats.org/officeDocument/2006/relationships/hyperlink" Target="https://www.reonline.org.uk/festival-calendar/"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watch?v=o5qdXWnvyn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bbc.co.uk/teach/class-clips-video/religious-studies-ks2-christian-prayer/zbjv92p"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bbc.co.uk/teach/class-clips-video/religious-studies-ks2-celebrating-rosh-hashanah/zdqc8x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primaryhomeworkhelp.co.uk/religion/Islam.htm" TargetMode="External"/><Relationship Id="rId2" Type="http://schemas.openxmlformats.org/officeDocument/2006/relationships/hyperlink" Target="http://www.primaryhomeworkhelp.co.uk/religion/jewish.htm" TargetMode="External"/><Relationship Id="rId1" Type="http://schemas.openxmlformats.org/officeDocument/2006/relationships/slideLayout" Target="../slideLayouts/slideLayout2.xml"/><Relationship Id="rId6" Type="http://schemas.openxmlformats.org/officeDocument/2006/relationships/image" Target="../media/image26.tiff"/><Relationship Id="rId5" Type="http://schemas.openxmlformats.org/officeDocument/2006/relationships/hyperlink" Target="http://projectbritain.com/Xmas/index.html" TargetMode="External"/><Relationship Id="rId4" Type="http://schemas.openxmlformats.org/officeDocument/2006/relationships/hyperlink" Target="http://projectbritain.com/easter/index.ht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hyperlink" Target="http://www.muslimhands.org.uk/" TargetMode="External"/><Relationship Id="rId2" Type="http://schemas.openxmlformats.org/officeDocument/2006/relationships/hyperlink" Target="http://www.islamic-relief.org.uk/" TargetMode="External"/><Relationship Id="rId1" Type="http://schemas.openxmlformats.org/officeDocument/2006/relationships/slideLayout" Target="../slideLayouts/slideLayout2.xml"/><Relationship Id="rId4"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1400" b="1" dirty="0"/>
              <a:t>Is it better to express religion through arts and architecture or charity and generosity?</a:t>
            </a:r>
            <a:br>
              <a:rPr lang="en-GB" sz="1400" b="1" dirty="0"/>
            </a:br>
            <a:r>
              <a:rPr lang="en-GB" sz="1400" b="1" dirty="0"/>
              <a:t>Year 6 </a:t>
            </a:r>
            <a:br>
              <a:rPr lang="en-GB" sz="800" dirty="0"/>
            </a:br>
            <a:endParaRPr lang="en-GB" altLang="en-US" sz="8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603818552"/>
              </p:ext>
            </p:extLst>
          </p:nvPr>
        </p:nvGraphicFramePr>
        <p:xfrm>
          <a:off x="66675" y="549275"/>
          <a:ext cx="9010651" cy="6332162"/>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1489">
                <a:tc rowSpan="2">
                  <a:txBody>
                    <a:bodyPr/>
                    <a:lstStyle/>
                    <a:p>
                      <a:pPr lvl="0"/>
                      <a:r>
                        <a:rPr lang="en-GB" sz="1400" b="1" dirty="0">
                          <a:solidFill>
                            <a:srgbClr val="7C5DA3"/>
                          </a:solidFill>
                        </a:rPr>
                        <a:t>Art</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kern="1200" dirty="0">
                          <a:solidFill>
                            <a:srgbClr val="000000"/>
                          </a:solidFill>
                          <a:effectLst/>
                          <a:latin typeface="+mn-lt"/>
                          <a:ea typeface="+mn-ea"/>
                          <a:cs typeface="+mn-cs"/>
                        </a:rPr>
                        <a:t>Works (as pictures, poems, or songs) made through use of the imagination and creative skills by artists.</a:t>
                      </a:r>
                      <a:endParaRPr lang="en-GB" sz="4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b="0" dirty="0">
                          <a:latin typeface="Comic Sans MS" panose="030F0902030302020204" pitchFamily="66" charset="0"/>
                        </a:rPr>
                        <a:t>What is special/important in religion?</a:t>
                      </a:r>
                    </a:p>
                    <a:p>
                      <a:pPr lvl="0"/>
                      <a:endParaRPr lang="en-GB" sz="1000" b="0" dirty="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7524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r>
                        <a:rPr lang="en-GB" sz="1000" b="0" kern="1200" dirty="0">
                          <a:solidFill>
                            <a:srgbClr val="000000"/>
                          </a:solidFill>
                          <a:effectLst/>
                          <a:latin typeface="Comic Sans MS" panose="030F0902030302020204" pitchFamily="66" charset="0"/>
                          <a:ea typeface="+mn-ea"/>
                          <a:cs typeface="+mn-cs"/>
                        </a:rPr>
                        <a:t>How important </a:t>
                      </a:r>
                      <a:endParaRPr lang="en-GB" sz="1000" b="0" dirty="0">
                        <a:effectLst/>
                        <a:latin typeface="Comic Sans MS" panose="030F0902030302020204" pitchFamily="66" charset="0"/>
                      </a:endParaRPr>
                    </a:p>
                    <a:p>
                      <a:r>
                        <a:rPr lang="en-GB" sz="1000" b="0" kern="1200" dirty="0">
                          <a:solidFill>
                            <a:srgbClr val="000000"/>
                          </a:solidFill>
                          <a:effectLst/>
                          <a:latin typeface="Comic Sans MS" panose="030F0902030302020204" pitchFamily="66" charset="0"/>
                          <a:ea typeface="+mn-ea"/>
                          <a:cs typeface="+mn-cs"/>
                        </a:rPr>
                        <a:t>are holy buildings in religion? </a:t>
                      </a:r>
                      <a:endParaRPr lang="en-GB" sz="1000" b="0" dirty="0">
                        <a:effectLst/>
                        <a:latin typeface="Comic Sans MS" panose="030F0902030302020204" pitchFamily="66" charset="0"/>
                      </a:endParaRPr>
                    </a:p>
                    <a:p>
                      <a:pPr lvl="0"/>
                      <a:endParaRPr lang="en-GB" sz="1000" b="0" dirty="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98097">
                <a:tc rowSpan="2">
                  <a:txBody>
                    <a:bodyPr/>
                    <a:lstStyle/>
                    <a:p>
                      <a:pPr lvl="0"/>
                      <a:r>
                        <a:rPr lang="en-GB" sz="1400" b="1" dirty="0">
                          <a:solidFill>
                            <a:srgbClr val="7C5DA3"/>
                          </a:solidFill>
                        </a:rPr>
                        <a:t>Architecture </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kern="1200" dirty="0">
                          <a:solidFill>
                            <a:srgbClr val="000000"/>
                          </a:solidFill>
                          <a:effectLst/>
                          <a:latin typeface="+mn-lt"/>
                          <a:ea typeface="+mn-ea"/>
                          <a:cs typeface="+mn-cs"/>
                        </a:rPr>
                        <a:t>The science of the design of structures or buildings such as houses, places of worship, and office buildings.</a:t>
                      </a:r>
                      <a:endParaRPr lang="en-GB" sz="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22897">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r>
                        <a:rPr lang="en-GB" sz="1000" b="0" kern="1200" dirty="0">
                          <a:solidFill>
                            <a:srgbClr val="000000"/>
                          </a:solidFill>
                          <a:effectLst/>
                          <a:latin typeface="Comic Sans MS" panose="030F0902030302020204" pitchFamily="66" charset="0"/>
                          <a:ea typeface="+mn-ea"/>
                          <a:cs typeface="+mn-cs"/>
                        </a:rPr>
                        <a:t>How important is </a:t>
                      </a:r>
                      <a:endParaRPr lang="en-GB" sz="1000" b="0" dirty="0">
                        <a:effectLst/>
                        <a:latin typeface="Comic Sans MS" panose="030F0902030302020204" pitchFamily="66" charset="0"/>
                      </a:endParaRPr>
                    </a:p>
                    <a:p>
                      <a:r>
                        <a:rPr lang="en-GB" sz="1000" b="0" kern="1200" dirty="0">
                          <a:solidFill>
                            <a:srgbClr val="000000"/>
                          </a:solidFill>
                          <a:effectLst/>
                          <a:latin typeface="Comic Sans MS" panose="030F0902030302020204" pitchFamily="66" charset="0"/>
                          <a:ea typeface="+mn-ea"/>
                          <a:cs typeface="+mn-cs"/>
                        </a:rPr>
                        <a:t>generosity in religion? </a:t>
                      </a:r>
                      <a:endParaRPr lang="en-GB" sz="1000" b="0" dirty="0">
                        <a:effectLst/>
                        <a:latin typeface="Comic Sans MS" panose="030F0902030302020204" pitchFamily="66" charset="0"/>
                      </a:endParaRPr>
                    </a:p>
                    <a:p>
                      <a:pPr lvl="0"/>
                      <a:endParaRPr lang="en-GB" sz="1000" b="0" dirty="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6821">
                <a:tc rowSpan="2">
                  <a:txBody>
                    <a:bodyPr/>
                    <a:lstStyle/>
                    <a:p>
                      <a:r>
                        <a:rPr lang="en-GB" sz="1400" b="1">
                          <a:solidFill>
                            <a:srgbClr val="7C5DA3"/>
                          </a:solidFill>
                        </a:rPr>
                        <a:t>Charity</a:t>
                      </a:r>
                      <a:endParaRPr lang="en-US" sz="1400" b="1">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 </a:t>
                      </a:r>
                      <a:r>
                        <a:rPr lang="en-GB" sz="1050" b="0" i="0" kern="1200" dirty="0">
                          <a:solidFill>
                            <a:srgbClr val="000000"/>
                          </a:solidFill>
                          <a:effectLst/>
                          <a:latin typeface="+mn-lt"/>
                          <a:ea typeface="+mn-ea"/>
                          <a:cs typeface="+mn-cs"/>
                        </a:rPr>
                        <a:t>The giving of help, money, food, etc., to those in need.</a:t>
                      </a:r>
                      <a:endParaRPr lang="en-US" sz="14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b="0" dirty="0">
                          <a:latin typeface="Comic Sans MS" panose="030F0902030302020204" pitchFamily="66" charset="0"/>
                        </a:rPr>
                        <a:t>How important are holy buildings in religion?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998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r>
                        <a:rPr lang="en-GB" sz="1000" b="0" kern="1200" dirty="0">
                          <a:solidFill>
                            <a:srgbClr val="000000"/>
                          </a:solidFill>
                          <a:effectLst/>
                          <a:latin typeface="Comic Sans MS" panose="030F0902030302020204" pitchFamily="66" charset="0"/>
                          <a:ea typeface="+mn-ea"/>
                          <a:cs typeface="+mn-cs"/>
                        </a:rPr>
                        <a:t>How important is </a:t>
                      </a:r>
                      <a:endParaRPr lang="en-GB" sz="1000" b="0" dirty="0">
                        <a:effectLst/>
                        <a:latin typeface="Comic Sans MS" panose="030F0902030302020204" pitchFamily="66" charset="0"/>
                      </a:endParaRPr>
                    </a:p>
                    <a:p>
                      <a:r>
                        <a:rPr lang="en-GB" sz="1000" b="0" kern="1200" dirty="0">
                          <a:solidFill>
                            <a:srgbClr val="000000"/>
                          </a:solidFill>
                          <a:effectLst/>
                          <a:latin typeface="Comic Sans MS" panose="030F0902030302020204" pitchFamily="66" charset="0"/>
                          <a:ea typeface="+mn-ea"/>
                          <a:cs typeface="+mn-cs"/>
                        </a:rPr>
                        <a:t>Art in religion? </a:t>
                      </a:r>
                      <a:endParaRPr lang="en-GB" sz="1000" b="0" dirty="0">
                        <a:effectLst/>
                        <a:latin typeface="Comic Sans MS" panose="030F0902030302020204" pitchFamily="66" charset="0"/>
                      </a:endParaRPr>
                    </a:p>
                    <a:p>
                      <a:pPr lvl="0"/>
                      <a:endParaRPr lang="en-GB" sz="1000" b="0" dirty="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19033">
                <a:tc>
                  <a:txBody>
                    <a:bodyPr/>
                    <a:lstStyle/>
                    <a:p>
                      <a:pPr lvl="0"/>
                      <a:r>
                        <a:rPr lang="en-GB" sz="1400" b="1" dirty="0">
                          <a:solidFill>
                            <a:srgbClr val="7C5DA3"/>
                          </a:solidFill>
                        </a:rPr>
                        <a:t>Generosity</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kern="1200" dirty="0">
                          <a:solidFill>
                            <a:srgbClr val="000000"/>
                          </a:solidFill>
                          <a:effectLst/>
                          <a:latin typeface="+mn-lt"/>
                          <a:ea typeface="+mn-ea"/>
                          <a:cs typeface="+mn-cs"/>
                        </a:rPr>
                        <a:t>The desire to give what you have to others.</a:t>
                      </a:r>
                      <a:endParaRPr lang="en-GB" sz="4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rgbClr val="7C5DA3"/>
                          </a:solidFill>
                          <a:latin typeface="Century Gothic" panose="020B0502020202020204" pitchFamily="34" charset="0"/>
                        </a:rPr>
                        <a:t>Sticky Knowledge</a:t>
                      </a:r>
                      <a:endParaRPr lang="en-GB" sz="1100" dirty="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86953">
                <a:tc rowSpan="3">
                  <a:txBody>
                    <a:bodyPr/>
                    <a:lstStyle/>
                    <a:p>
                      <a:r>
                        <a:rPr lang="en-GB" sz="1400" b="1" dirty="0">
                          <a:solidFill>
                            <a:srgbClr val="7C5DA3"/>
                          </a:solidFill>
                        </a:rPr>
                        <a:t>Church</a:t>
                      </a:r>
                      <a:endParaRPr lang="en-US" sz="1400" b="1" dirty="0">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050" b="0" i="0" kern="1200" dirty="0">
                          <a:solidFill>
                            <a:srgbClr val="000000"/>
                          </a:solidFill>
                          <a:effectLst/>
                          <a:latin typeface="+mn-lt"/>
                          <a:ea typeface="+mn-ea"/>
                          <a:cs typeface="+mn-cs"/>
                        </a:rPr>
                        <a:t>A church is a public place of worship, usually for people of the Christian religion.</a:t>
                      </a:r>
                      <a:endParaRPr lang="en-US" sz="14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r>
                        <a:rPr lang="en-GB" sz="1000" b="0" dirty="0">
                          <a:latin typeface="Comic Sans MS" panose="030F0902030302020204" pitchFamily="66" charset="0"/>
                        </a:rPr>
                        <a:t>Why are some building so important to many people?</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339783">
                <a:tc vMerge="1">
                  <a:txBody>
                    <a:bodyPr/>
                    <a:lstStyle/>
                    <a:p>
                      <a:endParaRPr lang="en-GB"/>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kern="1200" dirty="0">
                          <a:solidFill>
                            <a:srgbClr val="000000"/>
                          </a:solidFill>
                          <a:effectLst/>
                          <a:latin typeface="+mn-lt"/>
                          <a:ea typeface="+mn-ea"/>
                          <a:cs typeface="+mn-cs"/>
                        </a:rPr>
                        <a:t>After the Notre Dame fire, £1billion was pledged/donated for the rebuild. This amount is x5 the annual income of Christian Aid and Islamic Relief.</a:t>
                      </a:r>
                      <a:endParaRPr lang="en-GB" sz="9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207058">
                <a:tc vMerge="1">
                  <a:txBody>
                    <a:bodyPr/>
                    <a:lstStyle/>
                    <a:p>
                      <a:pPr lvl="0"/>
                      <a:endParaRPr lang="en-GB" sz="1400" b="1" dirty="0">
                        <a:solidFill>
                          <a:srgbClr val="7C5DA3"/>
                        </a:solidFill>
                        <a:latin typeface="Century Gothic" pitchFamily="34"/>
                      </a:endParaRPr>
                    </a:p>
                  </a:txBody>
                  <a:tcPr>
                    <a:lnT w="6350" cap="flat" cmpd="sng" algn="ctr">
                      <a:solidFill>
                        <a:schemeClr val="tx1"/>
                      </a:solidFill>
                      <a:prstDash val="solid"/>
                      <a:round/>
                      <a:headEnd type="none" w="med" len="med"/>
                      <a:tailEnd type="none" w="med" len="med"/>
                    </a:lnT>
                  </a:tcPr>
                </a:tc>
                <a:tc vMerge="1">
                  <a:txBody>
                    <a:bodyPr/>
                    <a:lstStyle/>
                    <a:p>
                      <a:pPr lvl="0"/>
                      <a:endParaRPr lang="en-GB" sz="900" dirty="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rowSpan="2">
                  <a:txBody>
                    <a:bodyPr/>
                    <a:lstStyle/>
                    <a:p>
                      <a:pPr lvl="0" algn="ctr"/>
                      <a:r>
                        <a:rPr lang="en-GB" sz="1100" b="1" dirty="0">
                          <a:solidFill>
                            <a:schemeClr val="bg1"/>
                          </a:solidFill>
                          <a:latin typeface="Century Gothic" pitchFamily="34"/>
                        </a:rPr>
                        <a:t>Useful Websites </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236620">
                <a:tc rowSpan="2">
                  <a:txBody>
                    <a:bodyPr/>
                    <a:lstStyle/>
                    <a:p>
                      <a:pPr lvl="0"/>
                      <a:r>
                        <a:rPr lang="en-GB" sz="1400" b="1" dirty="0">
                          <a:solidFill>
                            <a:srgbClr val="7C5DA3"/>
                          </a:solidFill>
                        </a:rPr>
                        <a:t>Mosque </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000" b="0" i="0" kern="1200" dirty="0">
                          <a:solidFill>
                            <a:srgbClr val="000000"/>
                          </a:solidFill>
                          <a:effectLst/>
                          <a:latin typeface="+mn-lt"/>
                          <a:ea typeface="+mn-ea"/>
                          <a:cs typeface="+mn-cs"/>
                        </a:rPr>
                        <a:t>A </a:t>
                      </a:r>
                      <a:r>
                        <a:rPr lang="en-GB" sz="1000" b="1" i="0" kern="1200" dirty="0">
                          <a:solidFill>
                            <a:srgbClr val="000000"/>
                          </a:solidFill>
                          <a:effectLst/>
                          <a:latin typeface="+mn-lt"/>
                          <a:ea typeface="+mn-ea"/>
                          <a:cs typeface="+mn-cs"/>
                        </a:rPr>
                        <a:t>mosque</a:t>
                      </a:r>
                      <a:r>
                        <a:rPr lang="en-GB" sz="1000" b="0" i="0" kern="1200" dirty="0">
                          <a:solidFill>
                            <a:srgbClr val="000000"/>
                          </a:solidFill>
                          <a:effectLst/>
                          <a:latin typeface="+mn-lt"/>
                          <a:ea typeface="+mn-ea"/>
                          <a:cs typeface="+mn-cs"/>
                        </a:rPr>
                        <a:t> is a place of prayer for Muslims, or followers of the religion of Islam. </a:t>
                      </a:r>
                      <a:endParaRPr lang="en-GB" sz="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900" b="0" i="0" kern="1200" dirty="0">
                          <a:solidFill>
                            <a:srgbClr val="000000"/>
                          </a:solidFill>
                          <a:effectLst/>
                          <a:latin typeface="+mn-lt"/>
                          <a:ea typeface="+mn-ea"/>
                          <a:cs typeface="+mn-cs"/>
                        </a:rPr>
                        <a:t> Christian Aid’s ground-breaking work began in 1945, when they were founded by British and Irish churches to help refugees following the Second World War.</a:t>
                      </a:r>
                      <a:endParaRPr lang="en-GB" sz="9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36012">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050" dirty="0">
                          <a:hlinkClick r:id="rId2"/>
                        </a:rPr>
                        <a:t>https://www.islamicaid.com/</a:t>
                      </a:r>
                      <a:endParaRPr lang="en-GB" sz="1050" dirty="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47155">
                <a:tc>
                  <a:txBody>
                    <a:bodyPr/>
                    <a:lstStyle/>
                    <a:p>
                      <a:r>
                        <a:rPr lang="en-GB" sz="1400" b="1" dirty="0">
                          <a:solidFill>
                            <a:srgbClr val="7C5DA3"/>
                          </a:solidFill>
                        </a:rPr>
                        <a:t>Almsgiving</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050" b="0" i="0" kern="1200" dirty="0">
                          <a:solidFill>
                            <a:srgbClr val="000000"/>
                          </a:solidFill>
                          <a:effectLst/>
                          <a:latin typeface="+mn-lt"/>
                          <a:ea typeface="+mn-ea"/>
                          <a:cs typeface="+mn-cs"/>
                        </a:rPr>
                        <a:t>Making voluntary contributions to aid the poor</a:t>
                      </a:r>
                      <a:r>
                        <a:rPr lang="en-GB" sz="1400" b="0" i="0" kern="1200" dirty="0">
                          <a:solidFill>
                            <a:srgbClr val="000000"/>
                          </a:solidFill>
                          <a:effectLst/>
                          <a:latin typeface="+mn-lt"/>
                          <a:ea typeface="+mn-ea"/>
                          <a:cs typeface="+mn-cs"/>
                        </a:rPr>
                        <a:t>.</a:t>
                      </a:r>
                      <a:endParaRPr lang="en-GB" sz="3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900" b="0" i="0" kern="1200" dirty="0">
                          <a:solidFill>
                            <a:srgbClr val="000000"/>
                          </a:solidFill>
                          <a:effectLst/>
                          <a:latin typeface="+mn-lt"/>
                          <a:ea typeface="+mn-ea"/>
                          <a:cs typeface="+mn-cs"/>
                        </a:rPr>
                        <a:t>Islamic Aid is a Muslim relief and development charity working to make immediate and lasting improvements to the lives of people affected by poverty, war and disaster.</a:t>
                      </a:r>
                      <a:endParaRPr lang="en-GB" sz="9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dirty="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813754">
                <a:tc>
                  <a:txBody>
                    <a:bodyPr/>
                    <a:lstStyle/>
                    <a:p>
                      <a:r>
                        <a:rPr lang="en-GB" sz="1400" b="1" dirty="0">
                          <a:solidFill>
                            <a:srgbClr val="7C5DA3"/>
                          </a:solidFill>
                        </a:rPr>
                        <a:t>Zakat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050" b="1" i="0" kern="1200" dirty="0">
                          <a:solidFill>
                            <a:srgbClr val="000000"/>
                          </a:solidFill>
                          <a:effectLst/>
                          <a:latin typeface="+mn-lt"/>
                          <a:ea typeface="+mn-ea"/>
                          <a:cs typeface="+mn-cs"/>
                        </a:rPr>
                        <a:t>Zakat </a:t>
                      </a:r>
                      <a:r>
                        <a:rPr lang="en-GB" sz="1050" b="0" i="0" kern="1200" dirty="0">
                          <a:solidFill>
                            <a:srgbClr val="000000"/>
                          </a:solidFill>
                          <a:effectLst/>
                          <a:latin typeface="+mn-lt"/>
                          <a:ea typeface="+mn-ea"/>
                          <a:cs typeface="+mn-cs"/>
                        </a:rPr>
                        <a:t>is one of the five most important aspects of Islam. </a:t>
                      </a:r>
                      <a:r>
                        <a:rPr lang="en-GB" sz="1050" b="1" i="0" kern="1200" dirty="0">
                          <a:solidFill>
                            <a:srgbClr val="000000"/>
                          </a:solidFill>
                          <a:effectLst/>
                          <a:latin typeface="+mn-lt"/>
                          <a:ea typeface="+mn-ea"/>
                          <a:cs typeface="+mn-cs"/>
                        </a:rPr>
                        <a:t>Zakat means</a:t>
                      </a:r>
                      <a:r>
                        <a:rPr lang="en-GB" sz="1050" b="0" i="0" kern="1200" dirty="0">
                          <a:solidFill>
                            <a:srgbClr val="000000"/>
                          </a:solidFill>
                          <a:effectLst/>
                          <a:latin typeface="+mn-lt"/>
                          <a:ea typeface="+mn-ea"/>
                          <a:cs typeface="+mn-cs"/>
                        </a:rPr>
                        <a:t> giving charity to the poor.</a:t>
                      </a:r>
                      <a:endParaRPr lang="en-GB" sz="4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8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11" name="Picture 10" descr="A close up of a sign&#10;&#10;Description automatically generated">
            <a:extLst>
              <a:ext uri="{FF2B5EF4-FFF2-40B4-BE49-F238E27FC236}">
                <a16:creationId xmlns:a16="http://schemas.microsoft.com/office/drawing/2014/main" id="{6EB1D61A-F3E2-204C-B0DC-0EDEE31F10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6536" y="549275"/>
            <a:ext cx="2801112" cy="1252012"/>
          </a:xfrm>
          <a:prstGeom prst="rect">
            <a:avLst/>
          </a:prstGeom>
        </p:spPr>
      </p:pic>
      <p:pic>
        <p:nvPicPr>
          <p:cNvPr id="13" name="Picture 12">
            <a:extLst>
              <a:ext uri="{FF2B5EF4-FFF2-40B4-BE49-F238E27FC236}">
                <a16:creationId xmlns:a16="http://schemas.microsoft.com/office/drawing/2014/main" id="{98CD4639-489D-534D-9E57-BC61682EAB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81424" y="2084617"/>
            <a:ext cx="2857500" cy="609600"/>
          </a:xfrm>
          <a:prstGeom prst="rect">
            <a:avLst/>
          </a:prstGeom>
        </p:spPr>
      </p:pic>
    </p:spTree>
    <p:extLst>
      <p:ext uri="{BB962C8B-B14F-4D97-AF65-F5344CB8AC3E}">
        <p14:creationId xmlns:p14="http://schemas.microsoft.com/office/powerpoint/2010/main" val="1169038669"/>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a:r>
              <a:rPr lang="en-GB" sz="2000" baseline="-25000" dirty="0">
                <a:latin typeface="Calibri"/>
                <a:cs typeface="Calibri"/>
              </a:rPr>
              <a:t>How and why do some people inspire others? Examples of Hindus, Sikhs, Jewish people and Muslims</a:t>
            </a:r>
            <a:r>
              <a:rPr lang="en-GB" sz="2000" dirty="0"/>
              <a:t> Year 6</a:t>
            </a:r>
            <a:endParaRPr lang="en-GB" altLang="en-US" sz="500" b="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642403767"/>
              </p:ext>
            </p:extLst>
          </p:nvPr>
        </p:nvGraphicFramePr>
        <p:xfrm>
          <a:off x="66675" y="549275"/>
          <a:ext cx="9010651" cy="6777923"/>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786316">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74107">
                <a:tc>
                  <a:txBody>
                    <a:bodyPr/>
                    <a:lstStyle/>
                    <a:p>
                      <a:pPr lvl="0">
                        <a:buNone/>
                      </a:pPr>
                      <a:r>
                        <a:rPr lang="en-GB" sz="1800" b="0" i="0" u="none" strike="noStrike" kern="1200" noProof="0" dirty="0">
                          <a:solidFill>
                            <a:srgbClr val="7030A0"/>
                          </a:solidFill>
                          <a:effectLst/>
                        </a:rPr>
                        <a:t>Inspiration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a:lnSpc>
                          <a:spcPct val="100000"/>
                        </a:lnSpc>
                        <a:spcBef>
                          <a:spcPts val="0"/>
                        </a:spcBef>
                        <a:spcAft>
                          <a:spcPts val="0"/>
                        </a:spcAft>
                        <a:buNone/>
                      </a:pPr>
                      <a:r>
                        <a:rPr lang="en-GB" sz="1400" b="0" i="0" u="none" strike="noStrike" kern="1200" noProof="0" dirty="0">
                          <a:solidFill>
                            <a:srgbClr val="212529"/>
                          </a:solidFill>
                          <a:effectLst/>
                          <a:highlight>
                            <a:srgbClr val="FFFFFF"/>
                          </a:highlight>
                        </a:rPr>
                        <a:t>The act or power of moving the mind or the emotions</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0" marR="0" lvl="0" indent="0" algn="l">
                        <a:lnSpc>
                          <a:spcPct val="100000"/>
                        </a:lnSpc>
                        <a:spcBef>
                          <a:spcPts val="0"/>
                        </a:spcBef>
                        <a:spcAft>
                          <a:spcPts val="0"/>
                        </a:spcAft>
                        <a:buNone/>
                      </a:pPr>
                      <a:r>
                        <a:rPr lang="en-GB" sz="1100" b="0" i="0" u="none" strike="noStrike" kern="1200" noProof="0" dirty="0">
                          <a:effectLst/>
                        </a:rPr>
                        <a:t>How are people inspirational? What might this look like?</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0">
                <a:tc rowSpan="2">
                  <a:txBody>
                    <a:bodyPr/>
                    <a:lstStyle/>
                    <a:p>
                      <a:r>
                        <a:rPr lang="en-GB" sz="1400" b="1" dirty="0">
                          <a:solidFill>
                            <a:srgbClr val="7C5DA3"/>
                          </a:solidFill>
                          <a:latin typeface="Century Gothic"/>
                        </a:rPr>
                        <a:t>Jesus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rtl="0" eaLnBrk="1" fontAlgn="auto" latinLnBrk="0" hangingPunct="1">
                        <a:lnSpc>
                          <a:spcPct val="100000"/>
                        </a:lnSpc>
                        <a:spcBef>
                          <a:spcPts val="0"/>
                        </a:spcBef>
                        <a:spcAft>
                          <a:spcPts val="0"/>
                        </a:spcAft>
                        <a:buClrTx/>
                        <a:buSzTx/>
                        <a:buFontTx/>
                        <a:buNone/>
                      </a:pPr>
                      <a:r>
                        <a:rPr lang="en-GB" sz="1100" kern="1200" dirty="0">
                          <a:solidFill>
                            <a:srgbClr val="000000"/>
                          </a:solidFill>
                          <a:effectLst/>
                          <a:latin typeface="+mn-lt"/>
                          <a:ea typeface="+mn-ea"/>
                          <a:cs typeface="+mn-cs"/>
                        </a:rPr>
                        <a:t>A special man who Christians believe is the son of God.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07997899"/>
                  </a:ext>
                </a:extLst>
              </a:tr>
              <a:tr h="18599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l">
                        <a:lnSpc>
                          <a:spcPct val="100000"/>
                        </a:lnSpc>
                        <a:spcBef>
                          <a:spcPts val="0"/>
                        </a:spcBef>
                        <a:spcAft>
                          <a:spcPts val="0"/>
                        </a:spcAft>
                        <a:buNone/>
                      </a:pPr>
                      <a:r>
                        <a:rPr lang="en-GB" sz="1100" b="0" i="0" u="none" strike="noStrike" kern="1200" noProof="0" dirty="0">
                          <a:effectLst/>
                        </a:rPr>
                        <a:t>Why was Jesus inspirational?</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529831">
                <a:tc>
                  <a:txBody>
                    <a:bodyPr/>
                    <a:lstStyle/>
                    <a:p>
                      <a:r>
                        <a:rPr lang="en-GB" sz="1400" b="1" dirty="0">
                          <a:solidFill>
                            <a:srgbClr val="7C5DA3"/>
                          </a:solidFill>
                          <a:latin typeface="Century Gothic"/>
                        </a:rPr>
                        <a:t>disciples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buNone/>
                      </a:pPr>
                      <a:r>
                        <a:rPr lang="en-GB" sz="1400" b="0" i="0" u="none" strike="noStrike" kern="1200" noProof="0" dirty="0">
                          <a:solidFill>
                            <a:srgbClr val="212529"/>
                          </a:solidFill>
                          <a:effectLst/>
                          <a:highlight>
                            <a:srgbClr val="FFFFFF"/>
                          </a:highlight>
                        </a:rPr>
                        <a:t>One who accepts and assists in spreading the </a:t>
                      </a:r>
                      <a:r>
                        <a:rPr lang="en-GB" sz="1400" b="0" i="0" u="none" strike="noStrike" kern="1200" noProof="0" dirty="0">
                          <a:solidFill>
                            <a:srgbClr val="0074CC"/>
                          </a:solidFill>
                          <a:effectLst/>
                          <a:highlight>
                            <a:srgbClr val="FFFFFF"/>
                          </a:highlight>
                          <a:hlinkClick r:id="rId2"/>
                        </a:rPr>
                        <a:t>doctrines</a:t>
                      </a:r>
                      <a:r>
                        <a:rPr lang="en-GB" sz="1400" b="0" i="0" u="none" strike="noStrike" kern="1200" noProof="0" dirty="0">
                          <a:solidFill>
                            <a:srgbClr val="212529"/>
                          </a:solidFill>
                          <a:effectLst/>
                          <a:highlight>
                            <a:srgbClr val="FFFFFF"/>
                          </a:highlight>
                        </a:rPr>
                        <a:t> of another.</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09417641"/>
                  </a:ext>
                </a:extLst>
              </a:tr>
              <a:tr h="793112">
                <a:tc rowSpan="3">
                  <a:txBody>
                    <a:bodyPr/>
                    <a:lstStyle/>
                    <a:p>
                      <a:r>
                        <a:rPr lang="en-GB" sz="1400" b="1" dirty="0">
                          <a:solidFill>
                            <a:srgbClr val="7C5DA3"/>
                          </a:solidFill>
                          <a:latin typeface="Century Gothic"/>
                        </a:rPr>
                        <a:t>Belief</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a:lnSpc>
                          <a:spcPct val="100000"/>
                        </a:lnSpc>
                        <a:spcBef>
                          <a:spcPts val="0"/>
                        </a:spcBef>
                        <a:spcAft>
                          <a:spcPts val="0"/>
                        </a:spcAft>
                        <a:buNone/>
                      </a:pPr>
                      <a:r>
                        <a:rPr lang="en-GB" sz="1400" b="0" i="0" u="none" strike="noStrike" kern="1200" noProof="0" dirty="0">
                          <a:solidFill>
                            <a:srgbClr val="212529"/>
                          </a:solidFill>
                          <a:effectLst/>
                          <a:highlight>
                            <a:srgbClr val="FFFFFF"/>
                          </a:highlight>
                        </a:rPr>
                        <a:t>Something that is accepted, considered to be true, or held as an opinion.</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a:lnSpc>
                          <a:spcPct val="100000"/>
                        </a:lnSpc>
                        <a:spcBef>
                          <a:spcPts val="0"/>
                        </a:spcBef>
                        <a:spcAft>
                          <a:spcPts val="0"/>
                        </a:spcAft>
                        <a:buNone/>
                      </a:pPr>
                      <a:r>
                        <a:rPr lang="en-GB" sz="1100" b="0" i="0" u="none" strike="noStrike" noProof="0" dirty="0">
                          <a:latin typeface="Calibri"/>
                        </a:rPr>
                        <a:t>Why is giving to charity inspirational?</a:t>
                      </a:r>
                      <a:endParaRPr lang="en-US" dirty="0"/>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9138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marL="0" marR="0" lvl="0" indent="0" algn="l">
                        <a:lnSpc>
                          <a:spcPct val="100000"/>
                        </a:lnSpc>
                        <a:spcBef>
                          <a:spcPts val="0"/>
                        </a:spcBef>
                        <a:spcAft>
                          <a:spcPts val="0"/>
                        </a:spcAft>
                        <a:buNone/>
                      </a:pPr>
                      <a:r>
                        <a:rPr lang="en-GB" sz="1100" b="0" i="0" u="none" strike="noStrike" kern="1200" noProof="0" dirty="0">
                          <a:effectLst/>
                        </a:rPr>
                        <a:t>What makes an inspirational leader?</a:t>
                      </a:r>
                      <a:endParaRPr lang="en-US" dirty="0"/>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341200">
                <a:tc vMerge="1">
                  <a:txBody>
                    <a:bodyPr/>
                    <a:lstStyle/>
                    <a:p>
                      <a:endParaRPr lang="en-US"/>
                    </a:p>
                  </a:txBody>
                  <a:tcPr/>
                </a:tc>
                <a:tc vMerge="1">
                  <a:txBody>
                    <a:bodyPr/>
                    <a:lstStyle/>
                    <a:p>
                      <a:endParaRPr lang="en-US"/>
                    </a:p>
                  </a:txBody>
                  <a:tcPr/>
                </a:tc>
                <a:tc rowSpan="3">
                  <a:txBody>
                    <a:bodyPr/>
                    <a:lstStyle/>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r>
                        <a:rPr lang="en-GB" sz="1200" b="0" i="0" u="none" strike="noStrike" kern="1200" noProof="0" dirty="0">
                          <a:solidFill>
                            <a:srgbClr val="4D4D4D"/>
                          </a:solidFill>
                          <a:effectLst/>
                          <a:highlight>
                            <a:srgbClr val="FFFFFF"/>
                          </a:highlight>
                        </a:rPr>
                        <a:t>Inspirational people can be named as such because of their actions, the effects they have had on their locality, people or the wider world, or just because of who they are. They are often motivated by beliefs, religious or otherwise.</a:t>
                      </a:r>
                      <a:endParaRPr lang="en-GB" sz="1200" kern="1200" dirty="0">
                        <a:solidFill>
                          <a:srgbClr val="000000"/>
                        </a:solidFill>
                        <a:effectLst/>
                        <a:latin typeface="+mn-lt"/>
                        <a:ea typeface="+mn-ea"/>
                        <a:cs typeface="+mn-cs"/>
                      </a:endParaRPr>
                    </a:p>
                  </a:txBody>
                  <a:tcPr marT="45728" marB="45728">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807616533"/>
                  </a:ext>
                </a:extLst>
              </a:tr>
              <a:tr h="632582">
                <a:tc rowSpan="3">
                  <a:txBody>
                    <a:bodyPr/>
                    <a:lstStyle/>
                    <a:p>
                      <a:r>
                        <a:rPr lang="en-GB" sz="1400" b="1" dirty="0">
                          <a:solidFill>
                            <a:srgbClr val="7C5DA3"/>
                          </a:solidFill>
                          <a:latin typeface="Century Gothic"/>
                        </a:rPr>
                        <a:t>Faith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buNone/>
                      </a:pPr>
                      <a:r>
                        <a:rPr lang="en-GB" sz="1400" b="0" i="0" u="none" strike="noStrike" kern="1200" noProof="0" dirty="0">
                          <a:solidFill>
                            <a:srgbClr val="212529"/>
                          </a:solidFill>
                          <a:effectLst/>
                          <a:highlight>
                            <a:srgbClr val="FFFFFF"/>
                          </a:highlight>
                        </a:rPr>
                        <a:t>Something that is believed.</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marL="0" marR="0" lvl="0" indent="0" algn="l">
                        <a:lnSpc>
                          <a:spcPct val="100000"/>
                        </a:lnSpc>
                        <a:spcBef>
                          <a:spcPts val="0"/>
                        </a:spcBef>
                        <a:spcAft>
                          <a:spcPts val="0"/>
                        </a:spcAft>
                        <a:buNone/>
                      </a:pPr>
                      <a:r>
                        <a:rPr lang="en-GB" sz="1100" b="0" i="0" u="none" strike="noStrike" kern="1200" noProof="0" dirty="0">
                          <a:effectLst/>
                        </a:rPr>
                        <a:t>Who is important to you? </a:t>
                      </a:r>
                      <a:endParaRPr lang="en-US"/>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11071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rowSpan="3">
                  <a:txBody>
                    <a:bodyPr/>
                    <a:lstStyle/>
                    <a:p>
                      <a:pPr lvl="0" algn="ctr"/>
                      <a:r>
                        <a:rPr lang="en-GB" sz="14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06908">
                <a:tc vMerge="1">
                  <a:txBody>
                    <a:bodyPr/>
                    <a:lstStyle/>
                    <a:p>
                      <a:endParaRPr lang="en-GB"/>
                    </a:p>
                  </a:txBody>
                  <a:tcPr/>
                </a:tc>
                <a:tc vMerge="1">
                  <a:txBody>
                    <a:bodyPr/>
                    <a:lstStyle/>
                    <a:p>
                      <a:endParaRPr lang="en-GB"/>
                    </a:p>
                  </a:txBody>
                  <a:tcPr/>
                </a:tc>
                <a:tc rowSpan="3">
                  <a:txBody>
                    <a:bodyPr/>
                    <a:lstStyle/>
                    <a:p>
                      <a:pPr marL="171450" marR="0" lvl="0" indent="-171450" algn="l" rtl="0" eaLnBrk="1" fontAlgn="auto" latinLnBrk="0" hangingPunct="1">
                        <a:lnSpc>
                          <a:spcPct val="100000"/>
                        </a:lnSpc>
                        <a:spcBef>
                          <a:spcPts val="0"/>
                        </a:spcBef>
                        <a:spcAft>
                          <a:spcPts val="0"/>
                        </a:spcAft>
                        <a:buClrTx/>
                        <a:buSzTx/>
                        <a:buFont typeface="Wingdings" panose="05000000000000000000" pitchFamily="2" charset="2"/>
                        <a:buChar char="q"/>
                      </a:pPr>
                      <a:r>
                        <a:rPr lang="en-GB" sz="1200" b="0" i="0" u="none" strike="noStrike" kern="1200" noProof="0" dirty="0">
                          <a:effectLst/>
                        </a:rPr>
                        <a:t>It is not just Christians who believe that Jesus is important. Muslims believe that Jesus is a prophet. T</a:t>
                      </a:r>
                      <a:endParaRPr lang="en-GB" sz="1200" kern="1200" dirty="0">
                        <a:solidFill>
                          <a:srgbClr val="000000"/>
                        </a:solidFill>
                        <a:effectLst/>
                        <a:latin typeface="+mn-lt"/>
                        <a:ea typeface="+mn-ea"/>
                        <a:cs typeface="+mn-cs"/>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232363">
                <a:tc rowSpan="2">
                  <a:txBody>
                    <a:bodyPr/>
                    <a:lstStyle/>
                    <a:p>
                      <a:r>
                        <a:rPr lang="en-GB" sz="1400" b="1" dirty="0">
                          <a:solidFill>
                            <a:srgbClr val="7C5DA3"/>
                          </a:solidFill>
                          <a:latin typeface="Century Gothic"/>
                        </a:rPr>
                        <a:t>God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a:lnSpc>
                          <a:spcPct val="100000"/>
                        </a:lnSpc>
                        <a:spcBef>
                          <a:spcPts val="0"/>
                        </a:spcBef>
                        <a:spcAft>
                          <a:spcPts val="0"/>
                        </a:spcAft>
                        <a:buNone/>
                      </a:pPr>
                      <a:r>
                        <a:rPr lang="en-GB" sz="1400" b="0" i="0" u="none" strike="noStrike" kern="1200" noProof="0" dirty="0">
                          <a:solidFill>
                            <a:srgbClr val="212529"/>
                          </a:solidFill>
                          <a:effectLst/>
                          <a:highlight>
                            <a:srgbClr val="FFFFFF"/>
                          </a:highlight>
                        </a:rPr>
                        <a:t>The supreme or ultimate reality.</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lgn="ctr"/>
                      <a:endParaRPr lang="en-GB" sz="1400" b="1" dirty="0">
                        <a:solidFill>
                          <a:schemeClr val="bg1"/>
                        </a:solidFill>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778850062"/>
                  </a:ext>
                </a:extLst>
              </a:tr>
              <a:tr h="914416">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a:lnSpc>
                          <a:spcPct val="100000"/>
                        </a:lnSpc>
                        <a:spcBef>
                          <a:spcPts val="0"/>
                        </a:spcBef>
                        <a:spcAft>
                          <a:spcPts val="0"/>
                        </a:spcAft>
                        <a:buNone/>
                      </a:pPr>
                      <a:r>
                        <a:rPr lang="en-GB" sz="1800" b="0" i="0" u="none" strike="noStrike" kern="1200" noProof="0" dirty="0">
                          <a:effectLst/>
                        </a:rPr>
                        <a:t>•</a:t>
                      </a:r>
                      <a:r>
                        <a:rPr lang="en-GB" sz="1200" b="0" i="0" u="none" strike="noStrike" kern="1200" noProof="0" dirty="0">
                          <a:effectLst/>
                        </a:rPr>
                        <a:t> The Easter Story by Brian Wildsmith </a:t>
                      </a:r>
                      <a:endParaRPr lang="en-US" sz="1200"/>
                    </a:p>
                    <a:p>
                      <a:pPr marL="0" marR="0" lvl="0" indent="0" algn="ctr">
                        <a:lnSpc>
                          <a:spcPct val="100000"/>
                        </a:lnSpc>
                        <a:spcBef>
                          <a:spcPts val="0"/>
                        </a:spcBef>
                        <a:spcAft>
                          <a:spcPts val="0"/>
                        </a:spcAft>
                        <a:buNone/>
                      </a:pPr>
                      <a:r>
                        <a:rPr lang="en-GB" sz="1200" b="0" i="0" u="none" strike="noStrike" kern="1200" noProof="0" dirty="0">
                          <a:effectLst/>
                        </a:rPr>
                        <a:t>• Representations of Jesus in art (</a:t>
                      </a:r>
                      <a:r>
                        <a:rPr lang="en-GB" sz="1200" b="0" i="0" u="none" strike="noStrike" kern="1200" noProof="0" dirty="0" err="1">
                          <a:effectLst/>
                        </a:rPr>
                        <a:t>eg</a:t>
                      </a:r>
                      <a:r>
                        <a:rPr lang="en-GB" sz="1200" b="0" i="0" u="none" strike="noStrike" kern="1200" noProof="0" dirty="0">
                          <a:effectLst/>
                        </a:rPr>
                        <a:t> Light of the World, Holman Hunt) </a:t>
                      </a:r>
                      <a:endParaRPr lang="en-US" sz="1200"/>
                    </a:p>
                    <a:p>
                      <a:pPr marL="0" marR="0" lvl="0" indent="0" algn="ctr">
                        <a:lnSpc>
                          <a:spcPct val="100000"/>
                        </a:lnSpc>
                        <a:spcBef>
                          <a:spcPts val="0"/>
                        </a:spcBef>
                        <a:spcAft>
                          <a:spcPts val="0"/>
                        </a:spcAft>
                        <a:buNone/>
                      </a:pPr>
                      <a:r>
                        <a:rPr lang="en-GB" sz="1200" b="0" i="0" u="none" strike="noStrike" kern="1200" noProof="0" dirty="0">
                          <a:effectLst/>
                        </a:rPr>
                        <a:t>• Inspiring RE</a:t>
                      </a:r>
                      <a:endParaRPr lang="en-US" sz="1200" dirty="0"/>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3874243"/>
                  </a:ext>
                </a:extLst>
              </a:tr>
            </a:tbl>
          </a:graphicData>
        </a:graphic>
      </p:graphicFrame>
      <p:pic>
        <p:nvPicPr>
          <p:cNvPr id="5" name="Picture 5">
            <a:extLst>
              <a:ext uri="{FF2B5EF4-FFF2-40B4-BE49-F238E27FC236}">
                <a16:creationId xmlns:a16="http://schemas.microsoft.com/office/drawing/2014/main" id="{CDD38C63-EDB2-6BEB-372C-F4EB1C2AA8E6}"/>
              </a:ext>
            </a:extLst>
          </p:cNvPr>
          <p:cNvPicPr>
            <a:picLocks noChangeAspect="1"/>
          </p:cNvPicPr>
          <p:nvPr/>
        </p:nvPicPr>
        <p:blipFill>
          <a:blip r:embed="rId3"/>
          <a:stretch>
            <a:fillRect/>
          </a:stretch>
        </p:blipFill>
        <p:spPr>
          <a:xfrm>
            <a:off x="3591971" y="459122"/>
            <a:ext cx="2124075" cy="2228850"/>
          </a:xfrm>
          <a:prstGeom prst="rect">
            <a:avLst/>
          </a:prstGeom>
        </p:spPr>
      </p:pic>
    </p:spTree>
    <p:extLst>
      <p:ext uri="{BB962C8B-B14F-4D97-AF65-F5344CB8AC3E}">
        <p14:creationId xmlns:p14="http://schemas.microsoft.com/office/powerpoint/2010/main" val="776912726"/>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a:extLst>
              <a:ext uri="{FF2B5EF4-FFF2-40B4-BE49-F238E27FC236}">
                <a16:creationId xmlns:a16="http://schemas.microsoft.com/office/drawing/2014/main" id="{9EEAF739-FC8B-0D74-A538-6178D159494E}"/>
              </a:ext>
            </a:extLst>
          </p:cNvPr>
          <p:cNvGraphicFramePr>
            <a:graphicFrameLocks/>
          </p:cNvGraphicFramePr>
          <p:nvPr>
            <p:extLst>
              <p:ext uri="{D42A27DB-BD31-4B8C-83A1-F6EECF244321}">
                <p14:modId xmlns:p14="http://schemas.microsoft.com/office/powerpoint/2010/main" val="2053852068"/>
              </p:ext>
            </p:extLst>
          </p:nvPr>
        </p:nvGraphicFramePr>
        <p:xfrm>
          <a:off x="66675" y="549275"/>
          <a:ext cx="9010651" cy="6088538"/>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786316">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74107">
                <a:tc>
                  <a:txBody>
                    <a:bodyPr/>
                    <a:lstStyle/>
                    <a:p>
                      <a:pPr lvl="0">
                        <a:buNone/>
                      </a:pPr>
                      <a:r>
                        <a:rPr lang="en-GB" sz="1800" b="0" i="0" u="none" strike="noStrike" kern="1200" noProof="0" dirty="0">
                          <a:solidFill>
                            <a:srgbClr val="7030A0"/>
                          </a:solidFill>
                          <a:effectLst/>
                          <a:latin typeface="Calibri"/>
                        </a:rPr>
                        <a:t>Sacred  </a:t>
                      </a:r>
                      <a:endParaRPr lang="en-US" dirty="0">
                        <a:solidFill>
                          <a:srgbClr val="7030A0"/>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a:lnSpc>
                          <a:spcPct val="100000"/>
                        </a:lnSpc>
                        <a:spcBef>
                          <a:spcPts val="0"/>
                        </a:spcBef>
                        <a:spcAft>
                          <a:spcPts val="0"/>
                        </a:spcAft>
                        <a:buNone/>
                      </a:pPr>
                      <a:r>
                        <a:rPr lang="en-GB" sz="1400" b="0" i="0" u="none" strike="noStrike" kern="1200" noProof="0" dirty="0">
                          <a:solidFill>
                            <a:srgbClr val="212529"/>
                          </a:solidFill>
                          <a:effectLst/>
                          <a:highlight>
                            <a:srgbClr val="FFFFFF"/>
                          </a:highlight>
                          <a:latin typeface="Calibri"/>
                        </a:rPr>
                        <a:t>entitled to reverence and respect</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0" marR="0" lvl="0" indent="0" algn="l">
                        <a:lnSpc>
                          <a:spcPct val="100000"/>
                        </a:lnSpc>
                        <a:spcBef>
                          <a:spcPts val="0"/>
                        </a:spcBef>
                        <a:spcAft>
                          <a:spcPts val="0"/>
                        </a:spcAft>
                        <a:buNone/>
                      </a:pPr>
                      <a:r>
                        <a:rPr lang="en-GB" sz="1100" b="0" i="0" u="none" strike="noStrike" kern="1200" noProof="0" dirty="0">
                          <a:effectLst/>
                          <a:latin typeface="Calibri"/>
                        </a:rPr>
                        <a:t>Which places are special to us?</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0">
                <a:tc rowSpan="2">
                  <a:txBody>
                    <a:bodyPr/>
                    <a:lstStyle/>
                    <a:p>
                      <a:r>
                        <a:rPr lang="en-GB" sz="1400" b="1" dirty="0">
                          <a:solidFill>
                            <a:srgbClr val="7C5DA3"/>
                          </a:solidFill>
                          <a:latin typeface="Century Gothic"/>
                        </a:rPr>
                        <a:t>Mosque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a:lnSpc>
                          <a:spcPct val="100000"/>
                        </a:lnSpc>
                        <a:spcBef>
                          <a:spcPts val="0"/>
                        </a:spcBef>
                        <a:spcAft>
                          <a:spcPts val="0"/>
                        </a:spcAft>
                        <a:buNone/>
                      </a:pPr>
                      <a:r>
                        <a:rPr lang="en-GB" sz="1400" b="0" i="0" u="none" strike="noStrike" kern="1200" noProof="0" dirty="0">
                          <a:solidFill>
                            <a:srgbClr val="212529"/>
                          </a:solidFill>
                          <a:effectLst/>
                          <a:highlight>
                            <a:srgbClr val="FFFFFF"/>
                          </a:highlight>
                        </a:rPr>
                        <a:t>a building used for public worship by Muslims</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07997899"/>
                  </a:ext>
                </a:extLst>
              </a:tr>
              <a:tr h="18599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l">
                        <a:lnSpc>
                          <a:spcPct val="100000"/>
                        </a:lnSpc>
                        <a:spcBef>
                          <a:spcPts val="0"/>
                        </a:spcBef>
                        <a:spcAft>
                          <a:spcPts val="0"/>
                        </a:spcAft>
                        <a:buNone/>
                      </a:pPr>
                      <a:r>
                        <a:rPr lang="en-GB" sz="1100" b="0" i="0" u="none" strike="noStrike" kern="1200" noProof="0" dirty="0">
                          <a:effectLst/>
                          <a:latin typeface="Calibri"/>
                        </a:rPr>
                        <a:t>What are some of the special places in our school? </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529831">
                <a:tc>
                  <a:txBody>
                    <a:bodyPr/>
                    <a:lstStyle/>
                    <a:p>
                      <a:r>
                        <a:rPr lang="en-GB" sz="1400" b="1" dirty="0">
                          <a:solidFill>
                            <a:srgbClr val="7C5DA3"/>
                          </a:solidFill>
                          <a:latin typeface="Century Gothic"/>
                        </a:rPr>
                        <a:t>Mandir</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buNone/>
                      </a:pPr>
                      <a:r>
                        <a:rPr lang="en-GB" sz="1400" b="0" i="0" u="none" strike="noStrike" kern="1200" noProof="0" dirty="0">
                          <a:solidFill>
                            <a:srgbClr val="212529"/>
                          </a:solidFill>
                          <a:effectLst/>
                          <a:highlight>
                            <a:srgbClr val="FFFFFF"/>
                          </a:highlight>
                          <a:latin typeface="Calibri"/>
                        </a:rPr>
                        <a:t>a Hindu temple</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09417641"/>
                  </a:ext>
                </a:extLst>
              </a:tr>
              <a:tr h="793112">
                <a:tc rowSpan="3">
                  <a:txBody>
                    <a:bodyPr/>
                    <a:lstStyle/>
                    <a:p>
                      <a:r>
                        <a:rPr lang="en-GB" sz="1400" b="1" dirty="0">
                          <a:solidFill>
                            <a:srgbClr val="7C5DA3"/>
                          </a:solidFill>
                          <a:latin typeface="Century Gothic"/>
                        </a:rPr>
                        <a:t>Synagogue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a:lnSpc>
                          <a:spcPct val="100000"/>
                        </a:lnSpc>
                        <a:spcBef>
                          <a:spcPts val="0"/>
                        </a:spcBef>
                        <a:spcAft>
                          <a:spcPts val="0"/>
                        </a:spcAft>
                        <a:buNone/>
                      </a:pPr>
                      <a:r>
                        <a:rPr lang="en-GB" sz="1400" b="0" i="0" u="none" strike="noStrike" kern="1200" noProof="0" dirty="0">
                          <a:solidFill>
                            <a:srgbClr val="212529"/>
                          </a:solidFill>
                          <a:effectLst/>
                          <a:highlight>
                            <a:srgbClr val="FFFFFF"/>
                          </a:highlight>
                          <a:latin typeface="Calibri"/>
                        </a:rPr>
                        <a:t>the house of worship and communal </a:t>
                      </a:r>
                      <a:r>
                        <a:rPr lang="en-GB" sz="1400" b="0" i="0" u="none" strike="noStrike" kern="1200" noProof="0" dirty="0" err="1">
                          <a:solidFill>
                            <a:srgbClr val="212529"/>
                          </a:solidFill>
                          <a:effectLst/>
                          <a:highlight>
                            <a:srgbClr val="FFFFFF"/>
                          </a:highlight>
                          <a:latin typeface="Calibri"/>
                        </a:rPr>
                        <a:t>center</a:t>
                      </a:r>
                      <a:r>
                        <a:rPr lang="en-GB" sz="1400" b="0" i="0" u="none" strike="noStrike" kern="1200" noProof="0" dirty="0">
                          <a:solidFill>
                            <a:srgbClr val="212529"/>
                          </a:solidFill>
                          <a:effectLst/>
                          <a:highlight>
                            <a:srgbClr val="FFFFFF"/>
                          </a:highlight>
                          <a:latin typeface="Calibri"/>
                        </a:rPr>
                        <a:t> of a Jewish congregation</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a:lnSpc>
                          <a:spcPct val="100000"/>
                        </a:lnSpc>
                        <a:spcBef>
                          <a:spcPts val="0"/>
                        </a:spcBef>
                        <a:spcAft>
                          <a:spcPts val="0"/>
                        </a:spcAft>
                        <a:buNone/>
                      </a:pPr>
                      <a:r>
                        <a:rPr lang="en-GB" sz="1100" b="0" i="0" u="none" strike="noStrike" noProof="0" dirty="0"/>
                        <a:t>Why are holy places special?</a:t>
                      </a:r>
                      <a:endParaRPr lang="en-US" dirty="0"/>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9138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marL="0" marR="0" lvl="0" indent="0" algn="l">
                        <a:lnSpc>
                          <a:spcPct val="100000"/>
                        </a:lnSpc>
                        <a:spcBef>
                          <a:spcPts val="0"/>
                        </a:spcBef>
                        <a:spcAft>
                          <a:spcPts val="0"/>
                        </a:spcAft>
                        <a:buNone/>
                      </a:pPr>
                      <a:r>
                        <a:rPr lang="en-GB" sz="1100" b="0" i="0" u="none" strike="noStrike" kern="1200" noProof="0" dirty="0">
                          <a:effectLst/>
                          <a:latin typeface="Calibri"/>
                        </a:rPr>
                        <a:t>Is nature a sacred space?</a:t>
                      </a:r>
                      <a:endParaRPr lang="en-US" dirty="0"/>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341200">
                <a:tc vMerge="1">
                  <a:txBody>
                    <a:bodyPr/>
                    <a:lstStyle/>
                    <a:p>
                      <a:endParaRPr lang="en-US"/>
                    </a:p>
                  </a:txBody>
                  <a:tcPr/>
                </a:tc>
                <a:tc vMerge="1">
                  <a:txBody>
                    <a:bodyPr/>
                    <a:lstStyle/>
                    <a:p>
                      <a:endParaRPr lang="en-US"/>
                    </a:p>
                  </a:txBody>
                  <a:tcPr/>
                </a:tc>
                <a:tc rowSpan="3">
                  <a:txBody>
                    <a:bodyPr/>
                    <a:lstStyle/>
                    <a:p>
                      <a:pPr marL="171450" marR="0" lvl="0" indent="-171450" algn="l" rtl="0" eaLnBrk="1" fontAlgn="auto" latinLnBrk="0" hangingPunct="1">
                        <a:lnSpc>
                          <a:spcPct val="100000"/>
                        </a:lnSpc>
                        <a:spcBef>
                          <a:spcPts val="0"/>
                        </a:spcBef>
                        <a:spcAft>
                          <a:spcPts val="0"/>
                        </a:spcAft>
                        <a:buClrTx/>
                        <a:buSzTx/>
                        <a:buFont typeface="Arial" panose="020B0604020202020204" pitchFamily="34" charset="0"/>
                        <a:buChar char="•"/>
                      </a:pPr>
                      <a:r>
                        <a:rPr lang="en-GB" sz="1200" b="0" i="0" u="none" strike="noStrike" kern="1200" noProof="0" dirty="0">
                          <a:effectLst/>
                          <a:highlight>
                            <a:srgbClr val="FFFFFF"/>
                          </a:highlight>
                          <a:latin typeface="Calibri"/>
                        </a:rPr>
                        <a:t>When visiting a mosque, people should wear clothes that cover their arms and legs when they visit. Shoes are taken off when you enter. Pictures of humans and animals are not allowed in mosques.</a:t>
                      </a:r>
                      <a:endParaRPr lang="en-GB" sz="1200" b="0" i="0" u="none" strike="noStrike" kern="1200" noProof="0" dirty="0">
                        <a:solidFill>
                          <a:srgbClr val="4D4D4D"/>
                        </a:solidFill>
                        <a:effectLst/>
                        <a:highlight>
                          <a:srgbClr val="FFFFFF"/>
                        </a:highlight>
                      </a:endParaRPr>
                    </a:p>
                  </a:txBody>
                  <a:tcPr marT="45728" marB="45728">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807616533"/>
                  </a:ext>
                </a:extLst>
              </a:tr>
              <a:tr h="632582">
                <a:tc rowSpan="3">
                  <a:txBody>
                    <a:bodyPr/>
                    <a:lstStyle/>
                    <a:p>
                      <a:r>
                        <a:rPr lang="en-GB" sz="1400" b="1" dirty="0">
                          <a:solidFill>
                            <a:srgbClr val="7C5DA3"/>
                          </a:solidFill>
                          <a:latin typeface="Century Gothic"/>
                        </a:rPr>
                        <a:t>Church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buNone/>
                      </a:pPr>
                      <a:r>
                        <a:rPr lang="en-GB" sz="1400" b="0" i="0" u="none" strike="noStrike" kern="1200" noProof="0" dirty="0">
                          <a:solidFill>
                            <a:srgbClr val="212529"/>
                          </a:solidFill>
                          <a:effectLst/>
                          <a:highlight>
                            <a:srgbClr val="FFFFFF"/>
                          </a:highlight>
                          <a:latin typeface="Calibri"/>
                        </a:rPr>
                        <a:t>a building for public and especially Christian worship</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marL="0" marR="0" lvl="0" indent="0" algn="l">
                        <a:lnSpc>
                          <a:spcPct val="100000"/>
                        </a:lnSpc>
                        <a:spcBef>
                          <a:spcPts val="0"/>
                        </a:spcBef>
                        <a:spcAft>
                          <a:spcPts val="0"/>
                        </a:spcAft>
                        <a:buNone/>
                      </a:pPr>
                      <a:r>
                        <a:rPr lang="en-GB" sz="1100" b="0" i="0" u="none" strike="noStrike" kern="1200" noProof="0" dirty="0">
                          <a:effectLst/>
                        </a:rPr>
                        <a:t>If God is everywhere, must we go to a place of worship?</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11071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rowSpan="3">
                  <a:txBody>
                    <a:bodyPr/>
                    <a:lstStyle/>
                    <a:p>
                      <a:pPr lvl="0" algn="ctr"/>
                      <a:r>
                        <a:rPr lang="en-GB" sz="14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06908">
                <a:tc vMerge="1">
                  <a:txBody>
                    <a:bodyPr/>
                    <a:lstStyle/>
                    <a:p>
                      <a:endParaRPr lang="en-GB"/>
                    </a:p>
                  </a:txBody>
                  <a:tcPr/>
                </a:tc>
                <a:tc vMerge="1">
                  <a:txBody>
                    <a:bodyPr/>
                    <a:lstStyle/>
                    <a:p>
                      <a:endParaRPr lang="en-GB"/>
                    </a:p>
                  </a:txBody>
                  <a:tcPr/>
                </a:tc>
                <a:tc rowSpan="3">
                  <a:txBody>
                    <a:bodyPr/>
                    <a:lstStyle/>
                    <a:p>
                      <a:pPr marL="171450" marR="0" lvl="0" indent="-171450" algn="l" rtl="0" eaLnBrk="1" fontAlgn="auto" latinLnBrk="0" hangingPunct="1">
                        <a:lnSpc>
                          <a:spcPct val="100000"/>
                        </a:lnSpc>
                        <a:spcBef>
                          <a:spcPts val="0"/>
                        </a:spcBef>
                        <a:spcAft>
                          <a:spcPts val="0"/>
                        </a:spcAft>
                        <a:buClrTx/>
                        <a:buSzTx/>
                        <a:buFont typeface="Wingdings" panose="05000000000000000000" pitchFamily="2" charset="2"/>
                        <a:buChar char="q"/>
                      </a:pPr>
                      <a:r>
                        <a:rPr lang="en-GB" sz="1200" b="0" i="0" u="none" strike="noStrike" kern="1200" noProof="0" dirty="0">
                          <a:effectLst/>
                          <a:latin typeface="Calibri"/>
                        </a:rPr>
                        <a:t>Everyone who enters a gurdwara covers their head to show respect. People also take off their shoes and wash their hands</a:t>
                      </a:r>
                      <a:endParaRPr lang="en-GB" sz="1200" b="0" i="0" u="none" strike="noStrike" kern="1200" noProof="0" dirty="0">
                        <a:effectLst/>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232363">
                <a:tc rowSpan="2">
                  <a:txBody>
                    <a:bodyPr/>
                    <a:lstStyle/>
                    <a:p>
                      <a:endParaRPr lang="en-GB" sz="1400" b="1" dirty="0">
                        <a:solidFill>
                          <a:srgbClr val="7C5DA3"/>
                        </a:solidFill>
                        <a:latin typeface="Century Gothic"/>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a:lnSpc>
                          <a:spcPct val="100000"/>
                        </a:lnSpc>
                        <a:spcBef>
                          <a:spcPts val="0"/>
                        </a:spcBef>
                        <a:spcAft>
                          <a:spcPts val="0"/>
                        </a:spcAft>
                        <a:buNone/>
                      </a:pPr>
                      <a:endParaRPr lang="en-GB" sz="1400" b="0" i="0" u="none" strike="noStrike" kern="1200" noProof="0" dirty="0">
                        <a:solidFill>
                          <a:srgbClr val="212529"/>
                        </a:solidFill>
                        <a:effectLst/>
                        <a:highlight>
                          <a:srgbClr val="FFFFFF"/>
                        </a:highlight>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lgn="ctr"/>
                      <a:endParaRPr lang="en-GB" sz="1400" b="1" dirty="0">
                        <a:solidFill>
                          <a:schemeClr val="bg1"/>
                        </a:solidFill>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778850062"/>
                  </a:ext>
                </a:extLst>
              </a:tr>
              <a:tr h="914416">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ctr">
                        <a:lnSpc>
                          <a:spcPct val="100000"/>
                        </a:lnSpc>
                        <a:spcBef>
                          <a:spcPts val="0"/>
                        </a:spcBef>
                        <a:spcAft>
                          <a:spcPts val="0"/>
                        </a:spcAft>
                        <a:buNone/>
                      </a:pPr>
                      <a:r>
                        <a:rPr lang="en-GB" sz="1800" b="0" i="0" u="none" strike="noStrike" kern="1200" noProof="0" dirty="0">
                          <a:effectLst/>
                        </a:rPr>
                        <a:t>St Mary's church</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3874243"/>
                  </a:ext>
                </a:extLst>
              </a:tr>
            </a:tbl>
          </a:graphicData>
        </a:graphic>
      </p:graphicFrame>
      <p:sp>
        <p:nvSpPr>
          <p:cNvPr id="6" name="TextBox 5">
            <a:extLst>
              <a:ext uri="{FF2B5EF4-FFF2-40B4-BE49-F238E27FC236}">
                <a16:creationId xmlns:a16="http://schemas.microsoft.com/office/drawing/2014/main" id="{8A4FE779-6B26-7E65-A732-EA0A8AC1ABE8}"/>
              </a:ext>
            </a:extLst>
          </p:cNvPr>
          <p:cNvSpPr txBox="1"/>
          <p:nvPr/>
        </p:nvSpPr>
        <p:spPr>
          <a:xfrm>
            <a:off x="294720" y="140952"/>
            <a:ext cx="82393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cs typeface="Calibri"/>
              </a:rPr>
              <a:t>If God is everywhere, why go to a place of worship? Year 6</a:t>
            </a:r>
            <a:endParaRPr lang="en-US" dirty="0"/>
          </a:p>
        </p:txBody>
      </p:sp>
      <p:pic>
        <p:nvPicPr>
          <p:cNvPr id="7" name="Picture 7" descr="A picture containing building, place of worship&#10;&#10;Description automatically generated">
            <a:extLst>
              <a:ext uri="{FF2B5EF4-FFF2-40B4-BE49-F238E27FC236}">
                <a16:creationId xmlns:a16="http://schemas.microsoft.com/office/drawing/2014/main" id="{CD3DE5B1-EB45-F508-50CA-3CFADCDCD9B3}"/>
              </a:ext>
            </a:extLst>
          </p:cNvPr>
          <p:cNvPicPr>
            <a:picLocks noChangeAspect="1"/>
          </p:cNvPicPr>
          <p:nvPr/>
        </p:nvPicPr>
        <p:blipFill>
          <a:blip r:embed="rId2"/>
          <a:stretch>
            <a:fillRect/>
          </a:stretch>
        </p:blipFill>
        <p:spPr>
          <a:xfrm>
            <a:off x="3682203" y="656642"/>
            <a:ext cx="2743200" cy="1833810"/>
          </a:xfrm>
          <a:prstGeom prst="rect">
            <a:avLst/>
          </a:prstGeom>
        </p:spPr>
      </p:pic>
    </p:spTree>
    <p:extLst>
      <p:ext uri="{BB962C8B-B14F-4D97-AF65-F5344CB8AC3E}">
        <p14:creationId xmlns:p14="http://schemas.microsoft.com/office/powerpoint/2010/main" val="3654417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683472099"/>
              </p:ext>
            </p:extLst>
          </p:nvPr>
        </p:nvGraphicFramePr>
        <p:xfrm>
          <a:off x="66675" y="549275"/>
          <a:ext cx="9010651" cy="6368864"/>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19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5162">
                <a:tc>
                  <a:txBody>
                    <a:bodyPr/>
                    <a:lstStyle/>
                    <a:p>
                      <a:pPr lvl="0"/>
                      <a:r>
                        <a:rPr lang="en-GB" sz="1400" b="1" dirty="0">
                          <a:solidFill>
                            <a:srgbClr val="7C5DA3"/>
                          </a:solidFill>
                          <a:latin typeface="Century Gothic" pitchFamily="34"/>
                        </a:rPr>
                        <a:t>Religious community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A </a:t>
                      </a:r>
                      <a:r>
                        <a:rPr lang="en-GB" sz="1100" b="1" i="0" kern="1200" dirty="0">
                          <a:solidFill>
                            <a:srgbClr val="000000"/>
                          </a:solidFill>
                          <a:effectLst/>
                          <a:latin typeface="+mn-lt"/>
                          <a:ea typeface="+mn-ea"/>
                          <a:cs typeface="+mn-cs"/>
                        </a:rPr>
                        <a:t>religious community</a:t>
                      </a:r>
                      <a:r>
                        <a:rPr lang="en-GB" sz="1100" b="0" i="0" kern="1200" dirty="0">
                          <a:solidFill>
                            <a:srgbClr val="000000"/>
                          </a:solidFill>
                          <a:effectLst/>
                          <a:latin typeface="+mn-lt"/>
                          <a:ea typeface="+mn-ea"/>
                          <a:cs typeface="+mn-cs"/>
                        </a:rPr>
                        <a:t> is a </a:t>
                      </a:r>
                      <a:r>
                        <a:rPr lang="en-GB" sz="1100" b="1" i="0" kern="1200" dirty="0">
                          <a:solidFill>
                            <a:srgbClr val="000000"/>
                          </a:solidFill>
                          <a:effectLst/>
                          <a:latin typeface="+mn-lt"/>
                          <a:ea typeface="+mn-ea"/>
                          <a:cs typeface="+mn-cs"/>
                        </a:rPr>
                        <a:t>community</a:t>
                      </a:r>
                      <a:r>
                        <a:rPr lang="en-GB" sz="1100" b="0" i="0" kern="1200" dirty="0">
                          <a:solidFill>
                            <a:srgbClr val="000000"/>
                          </a:solidFill>
                          <a:effectLst/>
                          <a:latin typeface="+mn-lt"/>
                          <a:ea typeface="+mn-ea"/>
                          <a:cs typeface="+mn-cs"/>
                        </a:rPr>
                        <a:t> (group of people) who practice the same </a:t>
                      </a:r>
                      <a:r>
                        <a:rPr lang="en-GB" sz="1100" b="1" i="0" kern="1200" dirty="0">
                          <a:solidFill>
                            <a:srgbClr val="000000"/>
                          </a:solidFill>
                          <a:effectLst/>
                          <a:latin typeface="+mn-lt"/>
                          <a:ea typeface="+mn-ea"/>
                          <a:cs typeface="+mn-cs"/>
                        </a:rPr>
                        <a:t>religion</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endParaRPr lang="en-GB" sz="900" dirty="0">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000000"/>
                          </a:solidFill>
                          <a:effectLst/>
                          <a:latin typeface="+mn-lt"/>
                          <a:ea typeface="+mn-ea"/>
                          <a:cs typeface="+mn-cs"/>
                        </a:rPr>
                        <a:t>Which religious group do you belong to? </a:t>
                      </a:r>
                      <a:endParaRPr lang="en-GB" sz="900" dirty="0">
                        <a:effectLst/>
                      </a:endParaRPr>
                    </a:p>
                    <a:p>
                      <a:pPr lvl="0"/>
                      <a:endParaRPr lang="en-GB" sz="9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777256">
                <a:tc>
                  <a:txBody>
                    <a:bodyPr/>
                    <a:lstStyle/>
                    <a:p>
                      <a:r>
                        <a:rPr lang="en-GB" sz="1400" b="1" dirty="0">
                          <a:solidFill>
                            <a:srgbClr val="7C5DA3"/>
                          </a:solidFill>
                          <a:latin typeface="Century Gothic" pitchFamily="34"/>
                        </a:rPr>
                        <a:t>Harmony</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r>
                        <a:rPr lang="en-GB" sz="1100" b="0" i="0" kern="1200" dirty="0">
                          <a:solidFill>
                            <a:srgbClr val="000000"/>
                          </a:solidFill>
                          <a:effectLst/>
                          <a:latin typeface="+mn-lt"/>
                          <a:ea typeface="+mn-ea"/>
                          <a:cs typeface="+mn-cs"/>
                        </a:rPr>
                        <a:t>A quiet and calm state of mind.</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000000"/>
                          </a:solidFill>
                          <a:effectLst/>
                          <a:latin typeface="+mn-lt"/>
                          <a:ea typeface="+mn-ea"/>
                          <a:cs typeface="+mn-cs"/>
                        </a:rPr>
                        <a:t>How can we find out which religious groups are close to school? </a:t>
                      </a:r>
                      <a:endParaRPr lang="en-GB" sz="900" dirty="0">
                        <a:effectLst/>
                      </a:endParaRPr>
                    </a:p>
                    <a:p>
                      <a:pPr lvl="0"/>
                      <a:endParaRPr lang="en-GB" sz="9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594376">
                <a:tc rowSpan="2">
                  <a:txBody>
                    <a:bodyPr/>
                    <a:lstStyle/>
                    <a:p>
                      <a:r>
                        <a:rPr lang="en-GB" sz="1400" b="1" dirty="0">
                          <a:solidFill>
                            <a:srgbClr val="7C5DA3"/>
                          </a:solidFill>
                          <a:latin typeface="Century Gothic" pitchFamily="34"/>
                        </a:rPr>
                        <a:t>Society</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rowSpan="2">
                  <a:txBody>
                    <a:bodyPr/>
                    <a:lstStyle/>
                    <a:p>
                      <a:r>
                        <a:rPr lang="en-GB" sz="1100" b="0" i="0" kern="1200" dirty="0">
                          <a:solidFill>
                            <a:srgbClr val="000000"/>
                          </a:solidFill>
                          <a:effectLst/>
                          <a:latin typeface="+mn-lt"/>
                          <a:ea typeface="+mn-ea"/>
                          <a:cs typeface="+mn-cs"/>
                        </a:rPr>
                        <a:t>A community or group of people having common traditions, institutions  and interests.</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000000"/>
                          </a:solidFill>
                          <a:effectLst/>
                          <a:latin typeface="+mn-lt"/>
                          <a:ea typeface="+mn-ea"/>
                          <a:cs typeface="+mn-cs"/>
                        </a:rPr>
                        <a:t>What kind of beliefs impact on the community? </a:t>
                      </a:r>
                      <a:endParaRPr lang="en-GB" sz="900" dirty="0">
                        <a:effectLst/>
                      </a:endParaRPr>
                    </a:p>
                    <a:p>
                      <a:pPr lvl="0"/>
                      <a:endParaRPr lang="en-GB" sz="9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58595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000000"/>
                          </a:solidFill>
                          <a:effectLst/>
                          <a:latin typeface="+mn-lt"/>
                          <a:ea typeface="+mn-ea"/>
                          <a:cs typeface="+mn-cs"/>
                        </a:rPr>
                        <a:t>What will make our community a more respectful place? </a:t>
                      </a:r>
                      <a:endParaRPr lang="en-GB" sz="900" dirty="0">
                        <a:effectLst/>
                      </a:endParaRPr>
                    </a:p>
                    <a:p>
                      <a:pPr lvl="0"/>
                      <a:endParaRPr lang="en-GB" sz="9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91302">
                <a:tc rowSpan="2">
                  <a:txBody>
                    <a:bodyPr/>
                    <a:lstStyle/>
                    <a:p>
                      <a:r>
                        <a:rPr lang="en-GB" sz="1400" b="1" dirty="0">
                          <a:solidFill>
                            <a:srgbClr val="7C5DA3"/>
                          </a:solidFill>
                          <a:latin typeface="Century Gothic" pitchFamily="34"/>
                        </a:rPr>
                        <a:t>Culture</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rowSpan="2">
                  <a:txBody>
                    <a:bodyPr/>
                    <a:lstStyle/>
                    <a:p>
                      <a:r>
                        <a:rPr lang="en-GB" sz="1100" b="1" i="0" kern="1200" dirty="0">
                          <a:solidFill>
                            <a:srgbClr val="000000"/>
                          </a:solidFill>
                          <a:effectLst/>
                          <a:latin typeface="+mn-lt"/>
                          <a:ea typeface="+mn-ea"/>
                          <a:cs typeface="+mn-cs"/>
                        </a:rPr>
                        <a:t>Culture</a:t>
                      </a:r>
                      <a:r>
                        <a:rPr lang="en-GB" sz="1100" b="0" i="0" kern="1200" dirty="0">
                          <a:solidFill>
                            <a:srgbClr val="000000"/>
                          </a:solidFill>
                          <a:effectLst/>
                          <a:latin typeface="+mn-lt"/>
                          <a:ea typeface="+mn-ea"/>
                          <a:cs typeface="+mn-cs"/>
                        </a:rPr>
                        <a:t> is a pattern of behaviour shared by a society, or group of people.</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9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82860481"/>
                  </a:ext>
                </a:extLst>
              </a:tr>
              <a:tr h="697626">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rgbClr val="000000"/>
                          </a:solidFill>
                          <a:effectLst/>
                          <a:latin typeface="+mn-lt"/>
                          <a:ea typeface="+mn-ea"/>
                          <a:cs typeface="+mn-cs"/>
                        </a:rPr>
                        <a:t>How does the community welcome others? </a:t>
                      </a:r>
                      <a:endParaRPr lang="en-GB" sz="900" dirty="0">
                        <a:effectLst/>
                      </a:endParaRPr>
                    </a:p>
                    <a:p>
                      <a:pPr lvl="0"/>
                      <a:endParaRPr lang="en-GB" sz="10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220348">
                <a:tc>
                  <a:txBody>
                    <a:bodyPr/>
                    <a:lstStyle/>
                    <a:p>
                      <a:pPr lvl="0"/>
                      <a:r>
                        <a:rPr lang="en-GB" sz="1400" b="1" dirty="0">
                          <a:solidFill>
                            <a:srgbClr val="7C5DA3"/>
                          </a:solidFill>
                          <a:latin typeface="Century Gothic" pitchFamily="34"/>
                        </a:rPr>
                        <a:t>Religion</a:t>
                      </a:r>
                    </a:p>
                  </a:txBody>
                  <a:tcPr>
                    <a:lnT w="6350" cap="flat" cmpd="sng" algn="ctr">
                      <a:solidFill>
                        <a:schemeClr val="tx1"/>
                      </a:solidFill>
                      <a:prstDash val="solid"/>
                      <a:round/>
                      <a:headEnd type="none" w="med" len="med"/>
                      <a:tailEnd type="none" w="med" len="med"/>
                    </a:lnT>
                    <a:solidFill>
                      <a:schemeClr val="bg2"/>
                    </a:solidFill>
                  </a:tcPr>
                </a:tc>
                <a:tc>
                  <a:txBody>
                    <a:bodyPr/>
                    <a:lstStyle/>
                    <a:p>
                      <a:pPr lvl="0"/>
                      <a:r>
                        <a:rPr lang="en-GB" sz="1100" b="0" i="0" kern="1200" dirty="0">
                          <a:solidFill>
                            <a:srgbClr val="000000"/>
                          </a:solidFill>
                          <a:effectLst/>
                          <a:latin typeface="+mn-lt"/>
                          <a:ea typeface="+mn-ea"/>
                          <a:cs typeface="+mn-cs"/>
                        </a:rPr>
                        <a:t>A </a:t>
                      </a:r>
                      <a:r>
                        <a:rPr lang="en-GB" sz="1100" b="1" i="0" kern="1200" dirty="0">
                          <a:solidFill>
                            <a:srgbClr val="000000"/>
                          </a:solidFill>
                          <a:effectLst/>
                          <a:latin typeface="+mn-lt"/>
                          <a:ea typeface="+mn-ea"/>
                          <a:cs typeface="+mn-cs"/>
                        </a:rPr>
                        <a:t>religion</a:t>
                      </a:r>
                      <a:r>
                        <a:rPr lang="en-GB" sz="1100" b="0" i="0" kern="1200" dirty="0">
                          <a:solidFill>
                            <a:srgbClr val="000000"/>
                          </a:solidFill>
                          <a:effectLst/>
                          <a:latin typeface="+mn-lt"/>
                          <a:ea typeface="+mn-ea"/>
                          <a:cs typeface="+mn-cs"/>
                        </a:rPr>
                        <a:t> is a set of beliefs that is held by a group of people</a:t>
                      </a:r>
                      <a:endParaRPr lang="en-GB" sz="1100" dirty="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solidFill>
                      <a:schemeClr val="bg1"/>
                    </a:solidFill>
                  </a:tcPr>
                </a:tc>
                <a:tc>
                  <a:txBody>
                    <a:bodyPr/>
                    <a:lstStyle/>
                    <a:p>
                      <a:pPr marL="171450" lvl="0" indent="-171450" algn="l">
                        <a:buFont typeface="Wingdings" panose="05000000000000000000" pitchFamily="2" charset="2"/>
                        <a:buChar char="q"/>
                      </a:pPr>
                      <a:r>
                        <a:rPr lang="en-GB" sz="1400" b="0" i="0" kern="1200" dirty="0">
                          <a:solidFill>
                            <a:srgbClr val="000000"/>
                          </a:solidFill>
                          <a:effectLst/>
                          <a:latin typeface="+mn-lt"/>
                          <a:ea typeface="+mn-ea"/>
                          <a:cs typeface="+mn-cs"/>
                        </a:rPr>
                        <a:t>The majority of residents are Christian (59.7%), markedly lower than in 2001 (72.6%). In 2011, 17.7% of residents were Muslim, and 16.1% had No </a:t>
                      </a:r>
                      <a:r>
                        <a:rPr lang="en-GB" sz="1400" b="1" i="0" kern="1200" dirty="0">
                          <a:solidFill>
                            <a:srgbClr val="000000"/>
                          </a:solidFill>
                          <a:effectLst/>
                          <a:latin typeface="+mn-lt"/>
                          <a:ea typeface="+mn-ea"/>
                          <a:cs typeface="+mn-cs"/>
                        </a:rPr>
                        <a:t>Religion</a:t>
                      </a:r>
                      <a:r>
                        <a:rPr lang="en-GB" sz="1400" b="0" i="0" kern="1200" dirty="0">
                          <a:solidFill>
                            <a:srgbClr val="000000"/>
                          </a:solidFill>
                          <a:effectLst/>
                          <a:latin typeface="+mn-lt"/>
                          <a:ea typeface="+mn-ea"/>
                          <a:cs typeface="+mn-cs"/>
                        </a:rPr>
                        <a:t>.</a:t>
                      </a:r>
                      <a:endParaRPr lang="en-GB" sz="800" b="1" dirty="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a:txBody>
                    <a:bodyPr/>
                    <a:lstStyle/>
                    <a:p>
                      <a:pPr lvl="0" algn="ctr"/>
                      <a:r>
                        <a:rPr lang="en-GB" sz="14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1158256">
                <a:tc>
                  <a:txBody>
                    <a:bodyPr/>
                    <a:lstStyle/>
                    <a:p>
                      <a:pPr lvl="0"/>
                      <a:r>
                        <a:rPr lang="en-GB" sz="1400" b="1" dirty="0">
                          <a:solidFill>
                            <a:srgbClr val="7C5DA3"/>
                          </a:solidFill>
                          <a:latin typeface="Century Gothic" pitchFamily="34"/>
                        </a:rPr>
                        <a:t>Respect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pPr lvl="0"/>
                      <a:r>
                        <a:rPr lang="en-GB" sz="1100" b="1" i="0" kern="1200" dirty="0">
                          <a:solidFill>
                            <a:srgbClr val="000000"/>
                          </a:solidFill>
                          <a:effectLst/>
                          <a:latin typeface="+mn-lt"/>
                          <a:ea typeface="+mn-ea"/>
                          <a:cs typeface="+mn-cs"/>
                        </a:rPr>
                        <a:t>Respect</a:t>
                      </a:r>
                      <a:r>
                        <a:rPr lang="en-GB" sz="1100" b="0" i="0" kern="1200" dirty="0">
                          <a:solidFill>
                            <a:srgbClr val="000000"/>
                          </a:solidFill>
                          <a:effectLst/>
                          <a:latin typeface="+mn-lt"/>
                          <a:ea typeface="+mn-ea"/>
                          <a:cs typeface="+mn-cs"/>
                        </a:rPr>
                        <a:t> is admiring or looking up to someone because that person has done something extraordinary or possesses impressive abilities.</a:t>
                      </a:r>
                      <a:endParaRPr lang="en-GB" sz="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400" b="1" i="0" kern="1200" dirty="0">
                          <a:solidFill>
                            <a:srgbClr val="000000"/>
                          </a:solidFill>
                          <a:effectLst/>
                          <a:latin typeface="+mn-lt"/>
                          <a:ea typeface="+mn-ea"/>
                          <a:cs typeface="+mn-cs"/>
                        </a:rPr>
                        <a:t>Oldham</a:t>
                      </a:r>
                      <a:r>
                        <a:rPr lang="en-GB" sz="1400" b="0" i="0" kern="1200" dirty="0">
                          <a:solidFill>
                            <a:srgbClr val="000000"/>
                          </a:solidFill>
                          <a:effectLst/>
                          <a:latin typeface="+mn-lt"/>
                          <a:ea typeface="+mn-ea"/>
                          <a:cs typeface="+mn-cs"/>
                        </a:rPr>
                        <a:t> has low rates of employment (58.3%), full-time employment (36.6%) and self- employment (7.8%), compared with England (62.1%, 38.6% and 9.8% respectively)</a:t>
                      </a:r>
                      <a:endParaRPr lang="en-GB" sz="3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E5DFED"/>
                    </a:solidFill>
                  </a:tcPr>
                </a:tc>
                <a:tc>
                  <a:txBody>
                    <a:bodyPr/>
                    <a:lstStyle/>
                    <a:p>
                      <a:r>
                        <a:rPr lang="en-GB" sz="1200" dirty="0">
                          <a:hlinkClick r:id="rId2"/>
                        </a:rPr>
                        <a:t>file:///Users/lisa.lewthwaite/Downloads/census2011keystatsbriefing14dec12%20(3).pdf</a:t>
                      </a:r>
                      <a:endParaRPr lang="en-GB" sz="1800" dirty="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72395972"/>
                  </a:ext>
                </a:extLst>
              </a:tr>
            </a:tbl>
          </a:graphicData>
        </a:graphic>
      </p:graphicFrame>
      <p:sp>
        <p:nvSpPr>
          <p:cNvPr id="2" name="Rectangle 1">
            <a:extLst>
              <a:ext uri="{FF2B5EF4-FFF2-40B4-BE49-F238E27FC236}">
                <a16:creationId xmlns:a16="http://schemas.microsoft.com/office/drawing/2014/main" id="{3FD78886-8D4C-3748-A29D-E1733B28DA3C}"/>
              </a:ext>
            </a:extLst>
          </p:cNvPr>
          <p:cNvSpPr/>
          <p:nvPr/>
        </p:nvSpPr>
        <p:spPr>
          <a:xfrm>
            <a:off x="66674" y="0"/>
            <a:ext cx="8753476" cy="710707"/>
          </a:xfrm>
          <a:prstGeom prst="rect">
            <a:avLst/>
          </a:prstGeom>
        </p:spPr>
        <p:txBody>
          <a:bodyPr wrap="square" lIns="91440" tIns="45720" rIns="91440" bIns="45720" anchor="t">
            <a:spAutoFit/>
          </a:bodyPr>
          <a:lstStyle/>
          <a:p>
            <a:pPr algn="ctr">
              <a:lnSpc>
                <a:spcPct val="115000"/>
              </a:lnSpc>
              <a:spcAft>
                <a:spcPts val="1000"/>
              </a:spcAft>
            </a:pPr>
            <a:r>
              <a:rPr lang="en-GB" i="1" dirty="0">
                <a:latin typeface="Calibri"/>
                <a:ea typeface="Calibri" panose="020F0502020204030204" pitchFamily="34" charset="0"/>
                <a:cs typeface="Times New Roman"/>
              </a:rPr>
              <a:t>What does faith look like in Oldham? What will make our community a more respective place? Year 6</a:t>
            </a:r>
            <a:endParaRPr lang="en-GB" dirty="0">
              <a:latin typeface="Calibri"/>
              <a:ea typeface="Calibri" panose="020F0502020204030204" pitchFamily="34" charset="0"/>
              <a:cs typeface="Times New Roman"/>
            </a:endParaRPr>
          </a:p>
        </p:txBody>
      </p:sp>
      <p:pic>
        <p:nvPicPr>
          <p:cNvPr id="5" name="Picture 4" descr="A view of a city&#10;&#10;Description automatically generated">
            <a:extLst>
              <a:ext uri="{FF2B5EF4-FFF2-40B4-BE49-F238E27FC236}">
                <a16:creationId xmlns:a16="http://schemas.microsoft.com/office/drawing/2014/main" id="{FF71FAB8-49FA-1E48-9C1D-D9646CD718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2697" y="1089226"/>
            <a:ext cx="3160971" cy="2339774"/>
          </a:xfrm>
          <a:prstGeom prst="rect">
            <a:avLst/>
          </a:prstGeom>
        </p:spPr>
      </p:pic>
    </p:spTree>
    <p:extLst>
      <p:ext uri="{BB962C8B-B14F-4D97-AF65-F5344CB8AC3E}">
        <p14:creationId xmlns:p14="http://schemas.microsoft.com/office/powerpoint/2010/main" val="3714917364"/>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a:r>
              <a:rPr lang="en-GB" sz="1800" i="1" dirty="0"/>
              <a:t>Christmas in the Gospels: Why do Christians believe that Jesus is the Messiah? [Incarnation] </a:t>
            </a:r>
            <a:br>
              <a:rPr lang="en-GB" sz="1800" i="1" dirty="0"/>
            </a:br>
            <a:r>
              <a:rPr lang="en-GB" sz="1800" i="1" dirty="0"/>
              <a:t>Year 6</a:t>
            </a:r>
            <a:endParaRPr lang="en-GB" sz="1800" dirty="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829046234"/>
              </p:ext>
            </p:extLst>
          </p:nvPr>
        </p:nvGraphicFramePr>
        <p:xfrm>
          <a:off x="66675" y="549275"/>
          <a:ext cx="9010651" cy="6343358"/>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42860">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r>
                        <a:rPr lang="en-GB" dirty="0"/>
                        <a:t>What is advent and how does the church prepare for advent?</a:t>
                      </a:r>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745391">
                <a:tc>
                  <a:txBody>
                    <a:bodyPr/>
                    <a:lstStyle/>
                    <a:p>
                      <a:pPr lvl="0"/>
                      <a:r>
                        <a:rPr lang="en-GB" sz="1400" b="1" dirty="0">
                          <a:solidFill>
                            <a:srgbClr val="7C5DA3"/>
                          </a:solidFill>
                          <a:latin typeface="Century Gothic" pitchFamily="34"/>
                        </a:rPr>
                        <a:t>Advent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rgbClr val="000000"/>
                          </a:solidFill>
                          <a:effectLst/>
                          <a:latin typeface="+mn-lt"/>
                          <a:ea typeface="+mn-ea"/>
                          <a:cs typeface="+mn-cs"/>
                        </a:rPr>
                        <a:t> </a:t>
                      </a:r>
                      <a:r>
                        <a:rPr lang="en-GB" sz="1200" b="1" i="0" kern="1200" dirty="0">
                          <a:solidFill>
                            <a:srgbClr val="000000"/>
                          </a:solidFill>
                          <a:effectLst/>
                          <a:latin typeface="+mn-lt"/>
                          <a:ea typeface="+mn-ea"/>
                          <a:cs typeface="+mn-cs"/>
                        </a:rPr>
                        <a:t>Advent</a:t>
                      </a:r>
                      <a:r>
                        <a:rPr lang="en-GB" sz="1200" b="0" i="0" kern="1200" dirty="0">
                          <a:solidFill>
                            <a:srgbClr val="000000"/>
                          </a:solidFill>
                          <a:effectLst/>
                          <a:latin typeface="+mn-lt"/>
                          <a:ea typeface="+mn-ea"/>
                          <a:cs typeface="+mn-cs"/>
                        </a:rPr>
                        <a:t> is a Latin word that actually means “coming.” </a:t>
                      </a:r>
                      <a:endParaRPr lang="en-GB" sz="6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endParaRPr lang="en-GB" sz="1100" dirty="0">
                        <a:latin typeface="Century Gothic" pitchFamily="34"/>
                      </a:endParaRPr>
                    </a:p>
                    <a:p>
                      <a:pPr lvl="0"/>
                      <a:r>
                        <a:rPr lang="en-GB" sz="1100" dirty="0"/>
                        <a:t>How can we find out about Christmas according to the gospel?</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85226">
                <a:tc rowSpan="2">
                  <a:txBody>
                    <a:bodyPr/>
                    <a:lstStyle/>
                    <a:p>
                      <a:r>
                        <a:rPr lang="en-GB" sz="1400" b="1" dirty="0">
                          <a:solidFill>
                            <a:srgbClr val="7C5DA3"/>
                          </a:solidFill>
                          <a:latin typeface="Century Gothic" pitchFamily="34"/>
                        </a:rPr>
                        <a:t>Messiah</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200" b="1" i="0" kern="1200" dirty="0">
                          <a:solidFill>
                            <a:srgbClr val="000000"/>
                          </a:solidFill>
                          <a:effectLst/>
                          <a:latin typeface="+mn-lt"/>
                          <a:ea typeface="+mn-ea"/>
                          <a:cs typeface="+mn-cs"/>
                        </a:rPr>
                        <a:t>Messiah</a:t>
                      </a:r>
                      <a:r>
                        <a:rPr lang="en-GB" sz="1200" b="0" i="0" kern="1200" dirty="0">
                          <a:solidFill>
                            <a:srgbClr val="000000"/>
                          </a:solidFill>
                          <a:effectLst/>
                          <a:latin typeface="+mn-lt"/>
                          <a:ea typeface="+mn-ea"/>
                          <a:cs typeface="+mn-cs"/>
                        </a:rPr>
                        <a:t> or the Anointed One is the figure promised by God to the Jews for the salvation of the world</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100" dirty="0"/>
                        <a:t>What does Sacred and Secular mean and how do we identify it?</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40538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What is advent and how does the church prepare for advent?</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43030">
                <a:tc rowSpan="2">
                  <a:txBody>
                    <a:bodyPr/>
                    <a:lstStyle/>
                    <a:p>
                      <a:r>
                        <a:rPr lang="en-GB" sz="1400" b="1">
                          <a:solidFill>
                            <a:srgbClr val="7C5DA3"/>
                          </a:solidFill>
                          <a:latin typeface="Century Gothic" pitchFamily="34"/>
                        </a:rPr>
                        <a:t>Christ</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200" b="1" i="0" kern="1200" dirty="0">
                          <a:solidFill>
                            <a:srgbClr val="000000"/>
                          </a:solidFill>
                          <a:effectLst/>
                          <a:latin typeface="+mn-lt"/>
                          <a:ea typeface="+mn-ea"/>
                          <a:cs typeface="+mn-cs"/>
                        </a:rPr>
                        <a:t>Christians</a:t>
                      </a:r>
                      <a:r>
                        <a:rPr lang="en-GB" sz="1200" b="0" i="0" kern="1200" dirty="0">
                          <a:solidFill>
                            <a:srgbClr val="000000"/>
                          </a:solidFill>
                          <a:effectLst/>
                          <a:latin typeface="+mn-lt"/>
                          <a:ea typeface="+mn-ea"/>
                          <a:cs typeface="+mn-cs"/>
                        </a:rPr>
                        <a:t> believe that </a:t>
                      </a:r>
                      <a:r>
                        <a:rPr lang="en-GB" sz="1200" b="1" i="0" kern="1200" dirty="0">
                          <a:solidFill>
                            <a:srgbClr val="000000"/>
                          </a:solidFill>
                          <a:effectLst/>
                          <a:latin typeface="+mn-lt"/>
                          <a:ea typeface="+mn-ea"/>
                          <a:cs typeface="+mn-cs"/>
                        </a:rPr>
                        <a:t>Jesus</a:t>
                      </a:r>
                      <a:r>
                        <a:rPr lang="en-GB" sz="1200" b="0" i="0" kern="1200" dirty="0">
                          <a:solidFill>
                            <a:srgbClr val="000000"/>
                          </a:solidFill>
                          <a:effectLst/>
                          <a:latin typeface="+mn-lt"/>
                          <a:ea typeface="+mn-ea"/>
                          <a:cs typeface="+mn-cs"/>
                        </a:rPr>
                        <a:t> was the Messiah—a </a:t>
                      </a:r>
                      <a:r>
                        <a:rPr lang="en-GB" sz="1200" b="0" i="0" kern="1200" dirty="0" err="1">
                          <a:solidFill>
                            <a:srgbClr val="000000"/>
                          </a:solidFill>
                          <a:effectLst/>
                          <a:latin typeface="+mn-lt"/>
                          <a:ea typeface="+mn-ea"/>
                          <a:cs typeface="+mn-cs"/>
                        </a:rPr>
                        <a:t>savior</a:t>
                      </a:r>
                      <a:r>
                        <a:rPr lang="en-GB" sz="1200" b="0" i="0" kern="1200" dirty="0">
                          <a:solidFill>
                            <a:srgbClr val="000000"/>
                          </a:solidFill>
                          <a:effectLst/>
                          <a:latin typeface="+mn-lt"/>
                          <a:ea typeface="+mn-ea"/>
                          <a:cs typeface="+mn-cs"/>
                        </a:rPr>
                        <a:t> sent to deliver people from sin.</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93214484"/>
                  </a:ext>
                </a:extLst>
              </a:tr>
              <a:tr h="56199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What would a Christian think Christmas should be about?</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221085">
                <a:tc rowSpan="3">
                  <a:txBody>
                    <a:bodyPr/>
                    <a:lstStyle/>
                    <a:p>
                      <a:r>
                        <a:rPr lang="en-GB" sz="1400" b="1">
                          <a:solidFill>
                            <a:srgbClr val="7C5DA3"/>
                          </a:solidFill>
                          <a:latin typeface="Century Gothic" pitchFamily="34"/>
                        </a:rPr>
                        <a:t>Saviour</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200" b="0" i="0" kern="1200" dirty="0">
                          <a:solidFill>
                            <a:srgbClr val="000000"/>
                          </a:solidFill>
                          <a:effectLst/>
                          <a:latin typeface="+mn-lt"/>
                          <a:ea typeface="+mn-ea"/>
                          <a:cs typeface="+mn-cs"/>
                        </a:rPr>
                        <a:t>A person who saves someone or something from danger or harm</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0189218"/>
                  </a:ext>
                </a:extLst>
              </a:tr>
              <a:tr h="125651">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What festivals do Christians celebrate at Christmas?</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391521">
                <a:tc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r>
                        <a:rPr lang="en-GB" sz="1000" b="0" i="0" kern="1200" dirty="0">
                          <a:solidFill>
                            <a:srgbClr val="000000"/>
                          </a:solidFill>
                          <a:effectLst/>
                          <a:latin typeface="+mn-lt"/>
                          <a:ea typeface="+mn-ea"/>
                          <a:cs typeface="+mn-cs"/>
                        </a:rPr>
                        <a:t>Despite the impression giving by many nativity plays and Christmas carols, the Bible doesn’t specify: that Mary rode a donkey; that an innkeeper turned away Mary and Joseph (only that there was no room at the inn); that Mary gave birth to Jesus the day she arrived in Bethlehem (only that it happened “while they were there”); that angels sang (only that the “heavenly host” spoke and praised God); that there were three wise men (no number is specified) or that the Magi arrived the day/night of Jesus’ birth.</a:t>
                      </a:r>
                      <a:endParaRPr lang="en-US" sz="10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3186207"/>
                  </a:ext>
                </a:extLst>
              </a:tr>
              <a:tr h="854068">
                <a:tc rowSpan="2">
                  <a:txBody>
                    <a:bodyPr/>
                    <a:lstStyle/>
                    <a:p>
                      <a:r>
                        <a:rPr lang="en-GB" sz="1400" b="1" dirty="0">
                          <a:solidFill>
                            <a:srgbClr val="7C5DA3"/>
                          </a:solidFill>
                          <a:latin typeface="Century Gothic" pitchFamily="34"/>
                        </a:rPr>
                        <a:t>Incarnation</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dirty="0">
                          <a:solidFill>
                            <a:srgbClr val="000000"/>
                          </a:solidFill>
                          <a:effectLst/>
                          <a:latin typeface="+mn-lt"/>
                          <a:ea typeface="+mn-ea"/>
                          <a:cs typeface="+mn-cs"/>
                        </a:rPr>
                        <a:t> </a:t>
                      </a:r>
                      <a:r>
                        <a:rPr lang="en-GB" sz="1200" b="0" i="0" kern="1200" dirty="0">
                          <a:solidFill>
                            <a:srgbClr val="000000"/>
                          </a:solidFill>
                          <a:effectLst/>
                          <a:latin typeface="+mn-lt"/>
                          <a:ea typeface="+mn-ea"/>
                          <a:cs typeface="+mn-cs"/>
                        </a:rPr>
                        <a:t>An </a:t>
                      </a:r>
                      <a:r>
                        <a:rPr lang="en-GB" sz="1200" b="1" i="0" kern="1200" dirty="0">
                          <a:solidFill>
                            <a:srgbClr val="000000"/>
                          </a:solidFill>
                          <a:effectLst/>
                          <a:latin typeface="+mn-lt"/>
                          <a:ea typeface="+mn-ea"/>
                          <a:cs typeface="+mn-cs"/>
                        </a:rPr>
                        <a:t>incarnation</a:t>
                      </a:r>
                      <a:r>
                        <a:rPr lang="en-GB" sz="1200" b="0" i="0" kern="1200" dirty="0">
                          <a:solidFill>
                            <a:srgbClr val="000000"/>
                          </a:solidFill>
                          <a:effectLst/>
                          <a:latin typeface="+mn-lt"/>
                          <a:ea typeface="+mn-ea"/>
                          <a:cs typeface="+mn-cs"/>
                        </a:rPr>
                        <a:t> is a person who stands for some abstract idea, or a person who embodies a God or deity in the flesh.</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T w="6350" cap="flat" cmpd="sng" algn="ctr">
                      <a:solidFill>
                        <a:schemeClr val="tx1"/>
                      </a:solidFill>
                      <a:prstDash val="solid"/>
                      <a:round/>
                      <a:headEnd type="none" w="med" len="med"/>
                      <a:tailEnd type="none" w="med" len="med"/>
                    </a:lnT>
                  </a:tcPr>
                </a:tc>
                <a:tc>
                  <a:txBody>
                    <a:bodyPr/>
                    <a:lstStyle/>
                    <a:p>
                      <a:pPr lvl="0" algn="ctr"/>
                      <a:r>
                        <a:rPr lang="en-GB" sz="14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163475">
                <a:tc vMerge="1">
                  <a:txBody>
                    <a:bodyPr/>
                    <a:lstStyle/>
                    <a:p>
                      <a:pPr lvl="0"/>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7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indent="-171450" algn="l">
                        <a:buFont typeface="Wingdings" panose="05000000000000000000" pitchFamily="2" charset="2"/>
                        <a:buChar char="q"/>
                      </a:pPr>
                      <a:endParaRPr lang="en-GB" sz="500" b="0" dirty="0">
                        <a:solidFill>
                          <a:schemeClr val="tx1"/>
                        </a:solidFill>
                        <a:latin typeface="Century Gothic" panose="020B0502020202020204" pitchFamily="34" charset="0"/>
                        <a:cs typeface="Centaur" panose="020F050202020403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3">
                  <a:txBody>
                    <a:bodyPr/>
                    <a:lstStyle/>
                    <a:p>
                      <a:r>
                        <a:rPr lang="en-GB" sz="1200" dirty="0">
                          <a:solidFill>
                            <a:schemeClr val="tx1"/>
                          </a:solidFill>
                          <a:latin typeface="Century Gothic" pitchFamily="34"/>
                        </a:rPr>
                        <a:t>https://</a:t>
                      </a:r>
                      <a:r>
                        <a:rPr lang="en-GB" sz="1200" dirty="0" err="1">
                          <a:solidFill>
                            <a:schemeClr val="tx1"/>
                          </a:solidFill>
                          <a:latin typeface="Century Gothic" pitchFamily="34"/>
                        </a:rPr>
                        <a:t>www.bbc.com</a:t>
                      </a:r>
                      <a:r>
                        <a:rPr lang="en-GB" sz="1200" dirty="0">
                          <a:solidFill>
                            <a:schemeClr val="tx1"/>
                          </a:solidFill>
                          <a:latin typeface="Century Gothic" pitchFamily="34"/>
                        </a:rPr>
                        <a:t>/teach/class-clips-video/what-is-</a:t>
                      </a:r>
                      <a:r>
                        <a:rPr lang="en-GB" sz="1200" dirty="0" err="1">
                          <a:solidFill>
                            <a:schemeClr val="tx1"/>
                          </a:solidFill>
                          <a:latin typeface="Century Gothic" pitchFamily="34"/>
                        </a:rPr>
                        <a:t>christmas</a:t>
                      </a:r>
                      <a:r>
                        <a:rPr lang="en-GB" sz="1200" dirty="0">
                          <a:solidFill>
                            <a:schemeClr val="tx1"/>
                          </a:solidFill>
                          <a:latin typeface="Century Gothic" pitchFamily="34"/>
                        </a:rPr>
                        <a:t>-like-for-</a:t>
                      </a:r>
                      <a:r>
                        <a:rPr lang="en-GB" sz="1200" dirty="0" err="1">
                          <a:solidFill>
                            <a:schemeClr val="tx1"/>
                          </a:solidFill>
                          <a:latin typeface="Century Gothic" pitchFamily="34"/>
                        </a:rPr>
                        <a:t>christians</a:t>
                      </a:r>
                      <a:r>
                        <a:rPr lang="en-GB" sz="1200" dirty="0">
                          <a:solidFill>
                            <a:schemeClr val="tx1"/>
                          </a:solidFill>
                          <a:latin typeface="Century Gothic" pitchFamily="34"/>
                        </a:rPr>
                        <a:t>/z4xcjhv</a:t>
                      </a:r>
                      <a:endParaRPr lang="en-US" dirty="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12941817"/>
                  </a:ext>
                </a:extLst>
              </a:tr>
              <a:tr h="685761">
                <a:tc>
                  <a:txBody>
                    <a:bodyPr/>
                    <a:lstStyle/>
                    <a:p>
                      <a:pPr lvl="0"/>
                      <a:r>
                        <a:rPr lang="en-GB" sz="1400" b="1" dirty="0">
                          <a:solidFill>
                            <a:srgbClr val="7C5DA3"/>
                          </a:solidFill>
                          <a:latin typeface="Century Gothic" pitchFamily="34"/>
                        </a:rPr>
                        <a:t>Gospel</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200" b="0" i="0" kern="1200" dirty="0">
                          <a:solidFill>
                            <a:srgbClr val="000000"/>
                          </a:solidFill>
                          <a:effectLst/>
                          <a:latin typeface="+mn-lt"/>
                          <a:ea typeface="+mn-ea"/>
                          <a:cs typeface="+mn-cs"/>
                        </a:rPr>
                        <a:t>Something told or accepted as being absolutely true.</a:t>
                      </a:r>
                      <a:endParaRPr lang="en-GB" sz="2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000" b="0" i="0" kern="1200" dirty="0">
                          <a:solidFill>
                            <a:srgbClr val="000000"/>
                          </a:solidFill>
                          <a:effectLst/>
                          <a:latin typeface="+mn-lt"/>
                          <a:ea typeface="+mn-ea"/>
                          <a:cs typeface="+mn-cs"/>
                        </a:rPr>
                        <a:t>Rather than being born in a stable, Jesus was</a:t>
                      </a:r>
                      <a:r>
                        <a:rPr lang="en-GB" sz="1000" b="0" i="0" u="none" kern="1200" dirty="0">
                          <a:solidFill>
                            <a:srgbClr val="000000"/>
                          </a:solidFill>
                          <a:effectLst/>
                          <a:latin typeface="+mn-lt"/>
                          <a:ea typeface="+mn-ea"/>
                          <a:cs typeface="+mn-cs"/>
                        </a:rPr>
                        <a:t> </a:t>
                      </a:r>
                      <a:r>
                        <a:rPr lang="en-GB" sz="1000" b="0" i="0" u="none" kern="1200" dirty="0">
                          <a:solidFill>
                            <a:schemeClr val="tx1"/>
                          </a:solidFill>
                          <a:effectLst/>
                          <a:latin typeface="+mn-lt"/>
                          <a:ea typeface="+mn-ea"/>
                          <a:cs typeface="+mn-cs"/>
                        </a:rPr>
                        <a:t>likely born in a cave or a shelter built into a hillside</a:t>
                      </a:r>
                      <a:r>
                        <a:rPr lang="en-GB" sz="1000" b="0" i="0" u="none" kern="1200" dirty="0">
                          <a:solidFill>
                            <a:srgbClr val="000000"/>
                          </a:solidFill>
                          <a:effectLst/>
                          <a:latin typeface="+mn-lt"/>
                          <a:ea typeface="+mn-ea"/>
                          <a:cs typeface="+mn-cs"/>
                        </a:rPr>
                        <a:t>. </a:t>
                      </a:r>
                      <a:r>
                        <a:rPr lang="en-GB" sz="1000" b="0" i="0" kern="1200" dirty="0">
                          <a:solidFill>
                            <a:srgbClr val="000000"/>
                          </a:solidFill>
                          <a:effectLst/>
                          <a:latin typeface="+mn-lt"/>
                          <a:ea typeface="+mn-ea"/>
                          <a:cs typeface="+mn-cs"/>
                        </a:rPr>
                        <a:t>The hills around Bethlehem were dotted with small caves for feeding and boarding livestock.</a:t>
                      </a:r>
                      <a:endParaRPr lang="en-GB" sz="10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626131">
                <a:tc>
                  <a:txBody>
                    <a:bodyPr/>
                    <a:lstStyle/>
                    <a:p>
                      <a:r>
                        <a:rPr lang="en-GB" sz="1800" dirty="0">
                          <a:solidFill>
                            <a:srgbClr val="7C5DA3"/>
                          </a:solidFill>
                        </a:rPr>
                        <a:t>Christmas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b="1" i="0" kern="1200" dirty="0">
                          <a:solidFill>
                            <a:srgbClr val="000000"/>
                          </a:solidFill>
                          <a:effectLst/>
                          <a:latin typeface="+mn-lt"/>
                          <a:ea typeface="+mn-ea"/>
                          <a:cs typeface="+mn-cs"/>
                        </a:rPr>
                        <a:t>Christmas</a:t>
                      </a:r>
                      <a:r>
                        <a:rPr lang="en-GB" sz="1200" b="0" i="0" kern="1200" dirty="0">
                          <a:solidFill>
                            <a:srgbClr val="000000"/>
                          </a:solidFill>
                          <a:effectLst/>
                          <a:latin typeface="+mn-lt"/>
                          <a:ea typeface="+mn-ea"/>
                          <a:cs typeface="+mn-cs"/>
                        </a:rPr>
                        <a:t> is all about celebrating the birth of  Jesus Christ.</a:t>
                      </a:r>
                      <a:endParaRPr lang="en-GB" sz="2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000" b="0" i="0" kern="1200" dirty="0">
                          <a:solidFill>
                            <a:srgbClr val="000000"/>
                          </a:solidFill>
                          <a:effectLst/>
                          <a:latin typeface="+mn-lt"/>
                          <a:ea typeface="+mn-ea"/>
                          <a:cs typeface="+mn-cs"/>
                        </a:rPr>
                        <a:t>No one knows what day or month Jesus was born (though some scholars speculate that it was in September).</a:t>
                      </a:r>
                      <a:endParaRPr lang="en-GB" sz="10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dirty="0">
                        <a:solidFill>
                          <a:schemeClr val="tx1"/>
                        </a:solidFill>
                        <a:latin typeface="Century Gothic" pitchFamily="34"/>
                      </a:endParaRPr>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846885045"/>
                  </a:ext>
                </a:extLst>
              </a:tr>
            </a:tbl>
          </a:graphicData>
        </a:graphic>
      </p:graphicFrame>
      <p:pic>
        <p:nvPicPr>
          <p:cNvPr id="4" name="Picture 3" descr="A close up of a logo&#10;&#10;Description automatically generated">
            <a:extLst>
              <a:ext uri="{FF2B5EF4-FFF2-40B4-BE49-F238E27FC236}">
                <a16:creationId xmlns:a16="http://schemas.microsoft.com/office/drawing/2014/main" id="{A1463972-DB4A-C843-B319-2A50B40F3B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0854" y="549275"/>
            <a:ext cx="2718149" cy="2660925"/>
          </a:xfrm>
          <a:prstGeom prst="rect">
            <a:avLst/>
          </a:prstGeom>
        </p:spPr>
      </p:pic>
    </p:spTree>
    <p:extLst>
      <p:ext uri="{BB962C8B-B14F-4D97-AF65-F5344CB8AC3E}">
        <p14:creationId xmlns:p14="http://schemas.microsoft.com/office/powerpoint/2010/main" val="1527962216"/>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4129983983"/>
              </p:ext>
            </p:extLst>
          </p:nvPr>
        </p:nvGraphicFramePr>
        <p:xfrm>
          <a:off x="0" y="339162"/>
          <a:ext cx="9010651" cy="6511397"/>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371127">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41751">
                <a:tc>
                  <a:txBody>
                    <a:bodyPr/>
                    <a:lstStyle/>
                    <a:p>
                      <a:pPr lvl="0"/>
                      <a:r>
                        <a:rPr lang="en-GB" sz="1400" b="1" dirty="0">
                          <a:solidFill>
                            <a:srgbClr val="7C5DA3"/>
                          </a:solidFill>
                          <a:latin typeface="Century Gothic" pitchFamily="34"/>
                        </a:rPr>
                        <a:t>Faith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i="0" kern="1200" dirty="0">
                          <a:solidFill>
                            <a:srgbClr val="000000"/>
                          </a:solidFill>
                          <a:effectLst/>
                          <a:latin typeface="+mn-lt"/>
                          <a:ea typeface="+mn-ea"/>
                          <a:cs typeface="+mn-cs"/>
                        </a:rPr>
                        <a:t>Faith</a:t>
                      </a:r>
                      <a:r>
                        <a:rPr lang="en-GB" sz="1100" b="0" i="0" kern="1200" dirty="0">
                          <a:solidFill>
                            <a:srgbClr val="000000"/>
                          </a:solidFill>
                          <a:effectLst/>
                          <a:latin typeface="+mn-lt"/>
                          <a:ea typeface="+mn-ea"/>
                          <a:cs typeface="+mn-cs"/>
                        </a:rPr>
                        <a:t> is trusting in something or someone</a:t>
                      </a:r>
                      <a:endParaRPr lang="en-GB" sz="5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endParaRPr lang="en-GB" sz="1100" dirty="0">
                        <a:latin typeface="Century Gothic" pitchFamily="34"/>
                      </a:endParaRPr>
                    </a:p>
                    <a:p>
                      <a:pPr lvl="0"/>
                      <a:r>
                        <a:rPr lang="en-GB" sz="1100" dirty="0"/>
                        <a:t>Why is there suffering?</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38912">
                <a:tc rowSpan="3">
                  <a:txBody>
                    <a:bodyPr/>
                    <a:lstStyle/>
                    <a:p>
                      <a:r>
                        <a:rPr lang="en-GB" sz="1400" b="1">
                          <a:solidFill>
                            <a:srgbClr val="7C5DA3"/>
                          </a:solidFill>
                          <a:latin typeface="Century Gothic" pitchFamily="34"/>
                        </a:rPr>
                        <a:t>Resilience</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100" b="1" i="0" kern="1200" dirty="0">
                          <a:solidFill>
                            <a:srgbClr val="000000"/>
                          </a:solidFill>
                          <a:effectLst/>
                          <a:latin typeface="+mn-lt"/>
                          <a:ea typeface="+mn-ea"/>
                          <a:cs typeface="+mn-cs"/>
                        </a:rPr>
                        <a:t>Resilience</a:t>
                      </a:r>
                      <a:r>
                        <a:rPr lang="en-GB" sz="1100" b="0" i="0" kern="1200" dirty="0">
                          <a:solidFill>
                            <a:srgbClr val="000000"/>
                          </a:solidFill>
                          <a:effectLst/>
                          <a:latin typeface="+mn-lt"/>
                          <a:ea typeface="+mn-ea"/>
                          <a:cs typeface="+mn-cs"/>
                        </a:rPr>
                        <a:t> is the ability to bounce back from stress, adversity, failure, challenges, or even trauma</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88633581"/>
                  </a:ext>
                </a:extLst>
              </a:tr>
              <a:tr h="65762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100" dirty="0"/>
                        <a:t>What makes us happy?</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03194">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How can faith guide us through difficult times?</a:t>
                      </a:r>
                      <a:endParaRPr lang="en-GB" sz="1100" dirty="0">
                        <a:latin typeface="Century Gothic" pitchFamily="34"/>
                      </a:endParaRPr>
                    </a:p>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61590453"/>
                  </a:ext>
                </a:extLst>
              </a:tr>
              <a:tr h="454431">
                <a:tc>
                  <a:txBody>
                    <a:bodyPr/>
                    <a:lstStyle/>
                    <a:p>
                      <a:r>
                        <a:rPr lang="en-GB" sz="1400" b="1">
                          <a:solidFill>
                            <a:srgbClr val="7C5DA3"/>
                          </a:solidFill>
                          <a:latin typeface="Century Gothic" pitchFamily="34"/>
                        </a:rPr>
                        <a:t>suffering</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To feel or endure pain, illness, or injury</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23999478"/>
                  </a:ext>
                </a:extLst>
              </a:tr>
              <a:tr h="342662">
                <a:tc rowSpan="2">
                  <a:txBody>
                    <a:bodyPr/>
                    <a:lstStyle/>
                    <a:p>
                      <a:r>
                        <a:rPr lang="en-GB" sz="1400" b="1">
                          <a:solidFill>
                            <a:srgbClr val="7C5DA3"/>
                          </a:solidFill>
                          <a:latin typeface="Century Gothic" pitchFamily="34"/>
                        </a:rPr>
                        <a:t>hope</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To desire especially with expectation that the wish will be granted </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What do religious people believe about life after death?</a:t>
                      </a:r>
                      <a:endParaRPr lang="en-GB" sz="1100" dirty="0">
                        <a:latin typeface="Century Gothic" pitchFamily="34"/>
                      </a:endParaRPr>
                    </a:p>
                    <a:p>
                      <a:pPr lvl="0"/>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93535">
                <a:tc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2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4">
                  <a:txBody>
                    <a:bodyPr/>
                    <a:lstStyle/>
                    <a:p>
                      <a:r>
                        <a:rPr lang="en-GB" sz="1200" kern="1200" dirty="0">
                          <a:solidFill>
                            <a:srgbClr val="000000"/>
                          </a:solidFill>
                          <a:effectLst/>
                          <a:latin typeface="+mn-lt"/>
                          <a:ea typeface="+mn-ea"/>
                          <a:cs typeface="+mn-cs"/>
                        </a:rPr>
                        <a:t>People’s </a:t>
                      </a:r>
                      <a:r>
                        <a:rPr lang="en-GB" sz="1200" b="1" kern="1200" dirty="0">
                          <a:solidFill>
                            <a:srgbClr val="000000"/>
                          </a:solidFill>
                          <a:effectLst/>
                          <a:latin typeface="+mn-lt"/>
                          <a:ea typeface="+mn-ea"/>
                          <a:cs typeface="+mn-cs"/>
                        </a:rPr>
                        <a:t>faith </a:t>
                      </a:r>
                      <a:r>
                        <a:rPr lang="en-GB" sz="1200" kern="1200" dirty="0">
                          <a:solidFill>
                            <a:srgbClr val="000000"/>
                          </a:solidFill>
                          <a:effectLst/>
                          <a:latin typeface="+mn-lt"/>
                          <a:ea typeface="+mn-ea"/>
                          <a:cs typeface="+mn-cs"/>
                        </a:rPr>
                        <a:t>and beliefs can help them overcome challenging times in their lives. It can have an effect on how they live their lives and </a:t>
                      </a:r>
                      <a:r>
                        <a:rPr lang="en-GB" sz="1200" b="1" kern="1200" dirty="0">
                          <a:solidFill>
                            <a:srgbClr val="000000"/>
                          </a:solidFill>
                          <a:effectLst/>
                          <a:latin typeface="+mn-lt"/>
                          <a:ea typeface="+mn-ea"/>
                          <a:cs typeface="+mn-cs"/>
                        </a:rPr>
                        <a:t>inspire </a:t>
                      </a:r>
                      <a:r>
                        <a:rPr lang="en-GB" sz="1200" kern="1200" dirty="0">
                          <a:solidFill>
                            <a:srgbClr val="000000"/>
                          </a:solidFill>
                          <a:effectLst/>
                          <a:latin typeface="+mn-lt"/>
                          <a:ea typeface="+mn-ea"/>
                          <a:cs typeface="+mn-cs"/>
                        </a:rPr>
                        <a:t>their work. There are many ‘People of Faith’ whose experiences have </a:t>
                      </a:r>
                      <a:r>
                        <a:rPr lang="en-GB" sz="1200" b="1" kern="1200" dirty="0">
                          <a:solidFill>
                            <a:srgbClr val="000000"/>
                          </a:solidFill>
                          <a:effectLst/>
                          <a:latin typeface="+mn-lt"/>
                          <a:ea typeface="+mn-ea"/>
                          <a:cs typeface="+mn-cs"/>
                        </a:rPr>
                        <a:t>inspired </a:t>
                      </a:r>
                      <a:r>
                        <a:rPr lang="en-GB" sz="1200" kern="1200" dirty="0">
                          <a:solidFill>
                            <a:srgbClr val="000000"/>
                          </a:solidFill>
                          <a:effectLst/>
                          <a:latin typeface="+mn-lt"/>
                          <a:ea typeface="+mn-ea"/>
                          <a:cs typeface="+mn-cs"/>
                        </a:rPr>
                        <a:t>others. </a:t>
                      </a:r>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47400591"/>
                  </a:ext>
                </a:extLst>
              </a:tr>
              <a:tr h="318099">
                <a:tc rowSpan="2">
                  <a:txBody>
                    <a:bodyPr/>
                    <a:lstStyle/>
                    <a:p>
                      <a:r>
                        <a:rPr lang="en-GB" sz="1400" b="1" dirty="0">
                          <a:solidFill>
                            <a:srgbClr val="7C5DA3"/>
                          </a:solidFill>
                          <a:latin typeface="Century Gothic" pitchFamily="34"/>
                        </a:rPr>
                        <a:t>life</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All the experiences that make up the existence of a person </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7548476"/>
                  </a:ext>
                </a:extLst>
              </a:tr>
              <a:tr h="318099">
                <a:tc vMerge="1">
                  <a:txBody>
                    <a:bodyPr/>
                    <a:lstStyle/>
                    <a:p>
                      <a:endParaRPr lang="en-US"/>
                    </a:p>
                  </a:txBody>
                  <a:tcPr/>
                </a:tc>
                <a:tc vMerge="1">
                  <a:txBody>
                    <a:bodyPr/>
                    <a:lstStyle/>
                    <a:p>
                      <a:endParaRPr lang="en-US"/>
                    </a:p>
                  </a:txBody>
                  <a:tcPr/>
                </a:tc>
                <a:tc vMerge="1">
                  <a:txBody>
                    <a:bodyPr/>
                    <a:lstStyle/>
                    <a:p>
                      <a:endParaRPr lang="en-US"/>
                    </a:p>
                  </a:txBody>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What do nonreligious people believe about life after death?</a:t>
                      </a:r>
                      <a:endParaRPr lang="en-GB" sz="1100" dirty="0">
                        <a:latin typeface="Century Gothic" pitchFamily="34"/>
                      </a:endParaRPr>
                    </a:p>
                    <a:p>
                      <a:pPr lvl="0"/>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68592967"/>
                  </a:ext>
                </a:extLst>
              </a:tr>
              <a:tr h="534863">
                <a:tc rowSpan="2">
                  <a:txBody>
                    <a:bodyPr/>
                    <a:lstStyle/>
                    <a:p>
                      <a:r>
                        <a:rPr lang="en-US">
                          <a:solidFill>
                            <a:srgbClr val="7C5DA3"/>
                          </a:solidFill>
                        </a:rPr>
                        <a:t>Samsara</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1" i="0" kern="1200" dirty="0">
                          <a:solidFill>
                            <a:srgbClr val="000000"/>
                          </a:solidFill>
                          <a:effectLst/>
                          <a:latin typeface="+mn-lt"/>
                          <a:ea typeface="+mn-ea"/>
                          <a:cs typeface="+mn-cs"/>
                        </a:rPr>
                        <a:t>Samsara</a:t>
                      </a:r>
                      <a:r>
                        <a:rPr lang="en-GB" sz="1100" b="0" i="0" kern="1200" dirty="0">
                          <a:solidFill>
                            <a:srgbClr val="000000"/>
                          </a:solidFill>
                          <a:effectLst/>
                          <a:latin typeface="+mn-lt"/>
                          <a:ea typeface="+mn-ea"/>
                          <a:cs typeface="+mn-cs"/>
                        </a:rPr>
                        <a:t> is a Buddhist term, </a:t>
                      </a:r>
                      <a:r>
                        <a:rPr lang="en-GB" sz="1100" b="1" i="0" kern="1200" dirty="0">
                          <a:solidFill>
                            <a:srgbClr val="000000"/>
                          </a:solidFill>
                          <a:effectLst/>
                          <a:latin typeface="+mn-lt"/>
                          <a:ea typeface="+mn-ea"/>
                          <a:cs typeface="+mn-cs"/>
                        </a:rPr>
                        <a:t>meaning</a:t>
                      </a:r>
                      <a:r>
                        <a:rPr lang="en-GB" sz="1100" b="0" i="0" kern="1200" dirty="0">
                          <a:solidFill>
                            <a:srgbClr val="000000"/>
                          </a:solidFill>
                          <a:effectLst/>
                          <a:latin typeface="+mn-lt"/>
                          <a:ea typeface="+mn-ea"/>
                          <a:cs typeface="+mn-cs"/>
                        </a:rPr>
                        <a:t> the conditioned state of mind.</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44013694"/>
                  </a:ext>
                </a:extLst>
              </a:tr>
              <a:tr h="101334">
                <a:tc vMerge="1">
                  <a:txBody>
                    <a:bodyPr/>
                    <a:lstStyle/>
                    <a:p>
                      <a:endParaRPr lang="en-US"/>
                    </a:p>
                  </a:txBody>
                  <a:tcPr/>
                </a:tc>
                <a:tc vMerge="1">
                  <a:txBody>
                    <a:bodyPr/>
                    <a:lstStyle/>
                    <a:p>
                      <a:endParaRPr lang="en-US"/>
                    </a:p>
                  </a:txBody>
                  <a:tcPr/>
                </a:tc>
                <a:tc rowSpan="3">
                  <a:txBody>
                    <a:bodyPr/>
                    <a:lstStyle/>
                    <a:p>
                      <a:pPr marL="171450" indent="-171450">
                        <a:buFont typeface="Arial" panose="020B0604020202020204" pitchFamily="34" charset="0"/>
                        <a:buChar char="•"/>
                      </a:pPr>
                      <a:r>
                        <a:rPr lang="en-GB" sz="1200" kern="1200" dirty="0">
                          <a:solidFill>
                            <a:srgbClr val="000000"/>
                          </a:solidFill>
                          <a:effectLst/>
                          <a:latin typeface="+mn-lt"/>
                          <a:ea typeface="+mn-ea"/>
                          <a:cs typeface="+mn-cs"/>
                        </a:rPr>
                        <a:t>The Dalai Lama had to leave Tibet and move to </a:t>
                      </a:r>
                      <a:endParaRPr lang="en-GB" sz="1200" dirty="0"/>
                    </a:p>
                    <a:p>
                      <a:r>
                        <a:rPr lang="en-GB" sz="1200" kern="1200" dirty="0">
                          <a:solidFill>
                            <a:srgbClr val="000000"/>
                          </a:solidFill>
                          <a:effectLst/>
                          <a:latin typeface="+mn-lt"/>
                          <a:ea typeface="+mn-ea"/>
                          <a:cs typeface="+mn-cs"/>
                        </a:rPr>
                        <a:t>India for his own safety. He </a:t>
                      </a:r>
                      <a:r>
                        <a:rPr lang="en-GB" sz="1200" b="1" kern="1200" dirty="0">
                          <a:solidFill>
                            <a:srgbClr val="000000"/>
                          </a:solidFill>
                          <a:effectLst/>
                          <a:latin typeface="+mn-lt"/>
                          <a:ea typeface="+mn-ea"/>
                          <a:cs typeface="+mn-cs"/>
                        </a:rPr>
                        <a:t>campaigns </a:t>
                      </a:r>
                      <a:r>
                        <a:rPr lang="en-GB" sz="1200" kern="1200" dirty="0">
                          <a:solidFill>
                            <a:srgbClr val="000000"/>
                          </a:solidFill>
                          <a:effectLst/>
                          <a:latin typeface="+mn-lt"/>
                          <a:ea typeface="+mn-ea"/>
                          <a:cs typeface="+mn-cs"/>
                        </a:rPr>
                        <a:t>for the Tibetan people to be free to rule themselves. He also spreads the </a:t>
                      </a:r>
                      <a:r>
                        <a:rPr lang="en-GB" sz="1200" b="1" kern="1200" dirty="0">
                          <a:solidFill>
                            <a:srgbClr val="000000"/>
                          </a:solidFill>
                          <a:effectLst/>
                          <a:latin typeface="+mn-lt"/>
                          <a:ea typeface="+mn-ea"/>
                          <a:cs typeface="+mn-cs"/>
                        </a:rPr>
                        <a:t>Buddhist </a:t>
                      </a:r>
                      <a:r>
                        <a:rPr lang="en-GB" sz="1200" kern="1200" dirty="0">
                          <a:solidFill>
                            <a:srgbClr val="000000"/>
                          </a:solidFill>
                          <a:effectLst/>
                          <a:latin typeface="+mn-lt"/>
                          <a:ea typeface="+mn-ea"/>
                          <a:cs typeface="+mn-cs"/>
                        </a:rPr>
                        <a:t>message. </a:t>
                      </a:r>
                      <a:endParaRPr lang="en-US" sz="1200" dirty="0"/>
                    </a:p>
                    <a:p>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1958958338"/>
                  </a:ext>
                </a:extLst>
              </a:tr>
              <a:tr h="449229">
                <a:tc rowSpan="2">
                  <a:txBody>
                    <a:bodyPr/>
                    <a:lstStyle/>
                    <a:p>
                      <a:r>
                        <a:rPr lang="en-US">
                          <a:solidFill>
                            <a:srgbClr val="7C5DA3"/>
                          </a:solidFill>
                        </a:rPr>
                        <a:t>Moksha</a:t>
                      </a:r>
                      <a:endParaRPr lang="en-US" dirty="0">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1" i="0" kern="1200" dirty="0">
                          <a:solidFill>
                            <a:srgbClr val="000000"/>
                          </a:solidFill>
                          <a:effectLst/>
                          <a:latin typeface="+mn-lt"/>
                          <a:ea typeface="+mn-ea"/>
                          <a:cs typeface="+mn-cs"/>
                        </a:rPr>
                        <a:t>Moksha</a:t>
                      </a:r>
                      <a:r>
                        <a:rPr lang="en-GB" sz="1100" b="0" i="0" kern="1200" dirty="0">
                          <a:solidFill>
                            <a:srgbClr val="000000"/>
                          </a:solidFill>
                          <a:effectLst/>
                          <a:latin typeface="+mn-lt"/>
                          <a:ea typeface="+mn-ea"/>
                          <a:cs typeface="+mn-cs"/>
                        </a:rPr>
                        <a:t> (also spelled </a:t>
                      </a:r>
                      <a:r>
                        <a:rPr lang="en-GB" sz="1100" b="0" i="0" kern="1200" dirty="0" err="1">
                          <a:solidFill>
                            <a:srgbClr val="000000"/>
                          </a:solidFill>
                          <a:effectLst/>
                          <a:latin typeface="+mn-lt"/>
                          <a:ea typeface="+mn-ea"/>
                          <a:cs typeface="+mn-cs"/>
                        </a:rPr>
                        <a:t>moksa</a:t>
                      </a:r>
                      <a:r>
                        <a:rPr lang="en-GB" sz="1100" b="0" i="0" kern="1200" dirty="0">
                          <a:solidFill>
                            <a:srgbClr val="000000"/>
                          </a:solidFill>
                          <a:effectLst/>
                          <a:latin typeface="+mn-lt"/>
                          <a:ea typeface="+mn-ea"/>
                          <a:cs typeface="+mn-cs"/>
                        </a:rPr>
                        <a:t>) or </a:t>
                      </a:r>
                      <a:r>
                        <a:rPr lang="en-GB" sz="1100" b="0" i="0" kern="1200" dirty="0" err="1">
                          <a:solidFill>
                            <a:srgbClr val="000000"/>
                          </a:solidFill>
                          <a:effectLst/>
                          <a:latin typeface="+mn-lt"/>
                          <a:ea typeface="+mn-ea"/>
                          <a:cs typeface="+mn-cs"/>
                        </a:rPr>
                        <a:t>mukti</a:t>
                      </a:r>
                      <a:r>
                        <a:rPr lang="en-GB" sz="1100" b="0" i="0" kern="1200" dirty="0">
                          <a:solidFill>
                            <a:srgbClr val="000000"/>
                          </a:solidFill>
                          <a:effectLst/>
                          <a:latin typeface="+mn-lt"/>
                          <a:ea typeface="+mn-ea"/>
                          <a:cs typeface="+mn-cs"/>
                        </a:rPr>
                        <a:t> refers to liberation from the cycle of death and rebirth, believed to be achievable once one's karma is in balance.</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a:txBody>
                    <a:bodyPr/>
                    <a:lstStyle/>
                    <a:p>
                      <a:pPr lvl="0" algn="ctr"/>
                      <a:r>
                        <a:rPr lang="en-GB" sz="12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153038595"/>
                  </a:ext>
                </a:extLst>
              </a:tr>
              <a:tr h="756880">
                <a:tc vMerge="1">
                  <a:txBody>
                    <a:bodyPr/>
                    <a:lstStyle/>
                    <a:p>
                      <a:r>
                        <a:rPr lang="en-US" dirty="0">
                          <a:solidFill>
                            <a:srgbClr val="7C5DA3"/>
                          </a:solidFill>
                        </a:rPr>
                        <a:t>Moksha</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r>
                        <a:rPr lang="en-GB" sz="1200" b="1" i="0" kern="1200" dirty="0">
                          <a:solidFill>
                            <a:srgbClr val="000000"/>
                          </a:solidFill>
                          <a:effectLst/>
                          <a:latin typeface="+mn-lt"/>
                          <a:ea typeface="+mn-ea"/>
                          <a:cs typeface="+mn-cs"/>
                        </a:rPr>
                        <a:t>Moksha</a:t>
                      </a:r>
                      <a:r>
                        <a:rPr lang="en-GB" sz="1200" b="0" i="0" kern="1200" dirty="0">
                          <a:solidFill>
                            <a:srgbClr val="000000"/>
                          </a:solidFill>
                          <a:effectLst/>
                          <a:latin typeface="+mn-lt"/>
                          <a:ea typeface="+mn-ea"/>
                          <a:cs typeface="+mn-cs"/>
                        </a:rPr>
                        <a:t> (also spelled </a:t>
                      </a:r>
                      <a:r>
                        <a:rPr lang="en-GB" sz="1200" b="0" i="0" kern="1200" dirty="0" err="1">
                          <a:solidFill>
                            <a:srgbClr val="000000"/>
                          </a:solidFill>
                          <a:effectLst/>
                          <a:latin typeface="+mn-lt"/>
                          <a:ea typeface="+mn-ea"/>
                          <a:cs typeface="+mn-cs"/>
                        </a:rPr>
                        <a:t>moksa</a:t>
                      </a:r>
                      <a:r>
                        <a:rPr lang="en-GB" sz="1200" b="0" i="0" kern="1200" dirty="0">
                          <a:solidFill>
                            <a:srgbClr val="000000"/>
                          </a:solidFill>
                          <a:effectLst/>
                          <a:latin typeface="+mn-lt"/>
                          <a:ea typeface="+mn-ea"/>
                          <a:cs typeface="+mn-cs"/>
                        </a:rPr>
                        <a:t>) or </a:t>
                      </a:r>
                      <a:r>
                        <a:rPr lang="en-GB" sz="1200" b="0" i="0" kern="1200" dirty="0" err="1">
                          <a:solidFill>
                            <a:srgbClr val="000000"/>
                          </a:solidFill>
                          <a:effectLst/>
                          <a:latin typeface="+mn-lt"/>
                          <a:ea typeface="+mn-ea"/>
                          <a:cs typeface="+mn-cs"/>
                        </a:rPr>
                        <a:t>mukti</a:t>
                      </a:r>
                      <a:r>
                        <a:rPr lang="en-GB" sz="1200" b="0" i="0" kern="1200" dirty="0">
                          <a:solidFill>
                            <a:srgbClr val="000000"/>
                          </a:solidFill>
                          <a:effectLst/>
                          <a:latin typeface="+mn-lt"/>
                          <a:ea typeface="+mn-ea"/>
                          <a:cs typeface="+mn-cs"/>
                        </a:rPr>
                        <a:t> refers to liberation from the cycle of death and rebirth, believed to be achievable once one's karma is in balance.</a:t>
                      </a:r>
                      <a:endParaRPr lang="en-US" sz="12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T w="6350" cap="flat" cmpd="sng" algn="ctr">
                      <a:solidFill>
                        <a:schemeClr val="tx1"/>
                      </a:solidFill>
                      <a:prstDash val="solid"/>
                      <a:round/>
                      <a:headEnd type="none" w="med" len="med"/>
                      <a:tailEnd type="none" w="med" len="med"/>
                    </a:lnT>
                  </a:tcPr>
                </a:tc>
                <a:tc rowSpan="3">
                  <a:txBody>
                    <a:bodyPr/>
                    <a:lstStyle/>
                    <a:p>
                      <a:pPr lvl="0"/>
                      <a:r>
                        <a:rPr lang="en-GB" sz="1100" dirty="0">
                          <a:hlinkClick r:id="rId2"/>
                        </a:rPr>
                        <a:t>https://www.bbc.co.uk/bitesize/subjects/z7hs34j</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412894">
                <a:tc>
                  <a:txBody>
                    <a:bodyPr/>
                    <a:lstStyle/>
                    <a:p>
                      <a:r>
                        <a:rPr lang="en-GB" sz="1400" b="1" dirty="0">
                          <a:solidFill>
                            <a:srgbClr val="7C5DA3"/>
                          </a:solidFill>
                          <a:latin typeface="Century Gothic" pitchFamily="34"/>
                        </a:rPr>
                        <a:t>death</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The end or ending of life.</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Arial" panose="020B0604020202020204" pitchFamily="34" charset="0"/>
                        <a:buChar char="•"/>
                      </a:pPr>
                      <a:r>
                        <a:rPr lang="en-GB" sz="1100" dirty="0" err="1"/>
                        <a:t>Fauja</a:t>
                      </a:r>
                      <a:r>
                        <a:rPr lang="en-GB" sz="1100" dirty="0"/>
                        <a:t> Singh is a retired British marathon runner. He began running seriously again at the age of 89 to overcome his sadness at losing his family. He is a Sikh and has said that his faith has helped him through difficult times. </a:t>
                      </a:r>
                      <a:endParaRPr lang="en-US" sz="11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13205873"/>
                  </a:ext>
                </a:extLst>
              </a:tr>
              <a:tr h="511100">
                <a:tc>
                  <a:txBody>
                    <a:bodyPr/>
                    <a:lstStyle/>
                    <a:p>
                      <a:r>
                        <a:rPr lang="en-GB" sz="1800">
                          <a:solidFill>
                            <a:srgbClr val="7C5DA3"/>
                          </a:solidFill>
                        </a:rPr>
                        <a:t>afterlife</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An existence after death.</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37097698"/>
                  </a:ext>
                </a:extLst>
              </a:tr>
            </a:tbl>
          </a:graphicData>
        </a:graphic>
      </p:graphicFrame>
      <p:sp>
        <p:nvSpPr>
          <p:cNvPr id="2" name="Rectangle 1">
            <a:extLst>
              <a:ext uri="{FF2B5EF4-FFF2-40B4-BE49-F238E27FC236}">
                <a16:creationId xmlns:a16="http://schemas.microsoft.com/office/drawing/2014/main" id="{AE69428D-925A-9642-903B-0ED874DDD5EA}"/>
              </a:ext>
            </a:extLst>
          </p:cNvPr>
          <p:cNvSpPr/>
          <p:nvPr/>
        </p:nvSpPr>
        <p:spPr>
          <a:xfrm>
            <a:off x="3133834" y="57150"/>
            <a:ext cx="3984552" cy="392159"/>
          </a:xfrm>
          <a:prstGeom prst="rect">
            <a:avLst/>
          </a:prstGeom>
        </p:spPr>
        <p:txBody>
          <a:bodyPr wrap="none">
            <a:spAutoFit/>
          </a:bodyPr>
          <a:lstStyle/>
          <a:p>
            <a:pPr>
              <a:lnSpc>
                <a:spcPct val="115000"/>
              </a:lnSpc>
              <a:spcAft>
                <a:spcPts val="1000"/>
              </a:spcAft>
            </a:pPr>
            <a:r>
              <a:rPr lang="en-GB" i="1" dirty="0">
                <a:ea typeface="Calibri" panose="020F0502020204030204" pitchFamily="34" charset="0"/>
                <a:cs typeface="Times New Roman" panose="02020603050405020304" pitchFamily="18" charset="0"/>
              </a:rPr>
              <a:t> How does faith enable resilience? Year 6</a:t>
            </a:r>
            <a:endParaRPr lang="en-GB" dirty="0">
              <a:ea typeface="Calibri" panose="020F0502020204030204" pitchFamily="34" charset="0"/>
              <a:cs typeface="Times New Roman" panose="02020603050405020304" pitchFamily="18" charset="0"/>
            </a:endParaRPr>
          </a:p>
        </p:txBody>
      </p:sp>
      <p:pic>
        <p:nvPicPr>
          <p:cNvPr id="5" name="Picture 4" descr="A picture containing drawing, light&#10;&#10;Description automatically generated">
            <a:extLst>
              <a:ext uri="{FF2B5EF4-FFF2-40B4-BE49-F238E27FC236}">
                <a16:creationId xmlns:a16="http://schemas.microsoft.com/office/drawing/2014/main" id="{1F60D407-2F6E-2343-8A85-3566E8FAE1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3885" y="1336431"/>
            <a:ext cx="3344449" cy="771796"/>
          </a:xfrm>
          <a:prstGeom prst="rect">
            <a:avLst/>
          </a:prstGeom>
        </p:spPr>
      </p:pic>
    </p:spTree>
    <p:extLst>
      <p:ext uri="{BB962C8B-B14F-4D97-AF65-F5344CB8AC3E}">
        <p14:creationId xmlns:p14="http://schemas.microsoft.com/office/powerpoint/2010/main" val="1446324336"/>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095921474"/>
              </p:ext>
            </p:extLst>
          </p:nvPr>
        </p:nvGraphicFramePr>
        <p:xfrm>
          <a:off x="66675" y="549275"/>
          <a:ext cx="9010651" cy="5957884"/>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06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05645">
                <a:tc>
                  <a:txBody>
                    <a:bodyPr/>
                    <a:lstStyle/>
                    <a:p>
                      <a:r>
                        <a:rPr lang="en-GB" sz="1300" b="1" dirty="0">
                          <a:solidFill>
                            <a:srgbClr val="7C5DA3"/>
                          </a:solidFill>
                          <a:effectLst/>
                          <a:latin typeface="Twinkl"/>
                        </a:rPr>
                        <a:t>Hindu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300" b="0" dirty="0">
                          <a:solidFill>
                            <a:schemeClr val="tx1"/>
                          </a:solidFill>
                          <a:effectLst/>
                          <a:latin typeface="Twinkl"/>
                        </a:rPr>
                        <a:t>Someone who follows Hinduism. </a:t>
                      </a:r>
                      <a:endParaRPr lang="en-GB" b="0" dirty="0">
                        <a:solidFill>
                          <a:schemeClr val="tx1"/>
                        </a:solidFill>
                        <a:effectLst/>
                      </a:endParaRPr>
                    </a:p>
                  </a:txBody>
                  <a:tcPr anchor="ctr">
                    <a:solidFill>
                      <a:schemeClr val="bg1"/>
                    </a:solidFill>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How do Hindus show their Faith within families?</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116812">
                <a:tc rowSpan="2">
                  <a:txBody>
                    <a:bodyPr/>
                    <a:lstStyle/>
                    <a:p>
                      <a:r>
                        <a:rPr lang="en-GB" sz="1300" b="1" dirty="0">
                          <a:solidFill>
                            <a:srgbClr val="7C5DA3"/>
                          </a:solidFill>
                          <a:effectLst/>
                          <a:latin typeface="Twinkl"/>
                        </a:rPr>
                        <a:t>Vishnu </a:t>
                      </a:r>
                      <a:endParaRPr lang="en-GB"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rowSpan="2">
                  <a:txBody>
                    <a:bodyPr/>
                    <a:lstStyle/>
                    <a:p>
                      <a:r>
                        <a:rPr lang="en-GB" sz="1300" b="0" dirty="0">
                          <a:solidFill>
                            <a:schemeClr val="tx1"/>
                          </a:solidFill>
                          <a:effectLst/>
                          <a:latin typeface="Twinkl"/>
                        </a:rPr>
                        <a:t>Hindu god who protects the universe. </a:t>
                      </a:r>
                      <a:endParaRPr lang="en-GB" b="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382446">
                <a:tc vMerge="1">
                  <a:txBody>
                    <a:bodyPr/>
                    <a:lstStyle/>
                    <a:p>
                      <a:endParaRPr lang="en-GB">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GB">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r>
                        <a:rPr lang="en-GB" sz="1100" dirty="0"/>
                        <a:t>What do Hindus do during the week?</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26678792"/>
                  </a:ext>
                </a:extLst>
              </a:tr>
              <a:tr h="168539">
                <a:tc rowSpan="2">
                  <a:txBody>
                    <a:bodyPr/>
                    <a:lstStyle/>
                    <a:p>
                      <a:r>
                        <a:rPr lang="en-GB" sz="1300" b="1" dirty="0">
                          <a:solidFill>
                            <a:srgbClr val="7C5DA3"/>
                          </a:solidFill>
                          <a:effectLst/>
                          <a:latin typeface="Twinkl"/>
                        </a:rPr>
                        <a:t>Brahma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rowSpan="2">
                  <a:txBody>
                    <a:bodyPr/>
                    <a:lstStyle/>
                    <a:p>
                      <a:r>
                        <a:rPr lang="en-GB" sz="1300" b="0" dirty="0">
                          <a:solidFill>
                            <a:schemeClr val="tx1"/>
                          </a:solidFill>
                          <a:effectLst/>
                          <a:latin typeface="Twinkl"/>
                        </a:rPr>
                        <a:t>Hindu god of creation. </a:t>
                      </a:r>
                      <a:endParaRPr lang="en-GB" b="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4207">
                <a:tc vMerge="1">
                  <a:txBody>
                    <a:bodyPr/>
                    <a:lstStyle/>
                    <a:p>
                      <a:endParaRPr lang="en-GB">
                        <a:effectLst/>
                      </a:endParaRPr>
                    </a:p>
                  </a:txBody>
                  <a:tcPr anchor="ctr"/>
                </a:tc>
                <a:tc vMerge="1">
                  <a:txBody>
                    <a:bodyPr/>
                    <a:lstStyle/>
                    <a:p>
                      <a:endParaRPr lang="en-GB">
                        <a:effectLst/>
                      </a:endParaRPr>
                    </a:p>
                  </a:txBody>
                  <a:tcPr anchor="ctr"/>
                </a:tc>
                <a:tc vMerge="1">
                  <a:txBody>
                    <a:bodyPr/>
                    <a:lstStyle/>
                    <a:p>
                      <a:endParaRPr lang="en-US"/>
                    </a:p>
                  </a:txBody>
                  <a:tcPr/>
                </a:tc>
                <a:tc rowSpan="2">
                  <a:txBody>
                    <a:bodyPr/>
                    <a:lstStyle/>
                    <a:p>
                      <a:pPr lvl="0"/>
                      <a:r>
                        <a:rPr lang="en-GB" sz="1100" dirty="0"/>
                        <a:t>How do Hindus show their tradition within Faith communities?</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2270610"/>
                  </a:ext>
                </a:extLst>
              </a:tr>
              <a:tr h="267793">
                <a:tc rowSpan="2">
                  <a:txBody>
                    <a:bodyPr/>
                    <a:lstStyle/>
                    <a:p>
                      <a:r>
                        <a:rPr lang="en-GB" sz="1300" b="1" dirty="0">
                          <a:solidFill>
                            <a:srgbClr val="7C5DA3"/>
                          </a:solidFill>
                          <a:effectLst/>
                          <a:latin typeface="Twinkl"/>
                        </a:rPr>
                        <a:t>Trimurti </a:t>
                      </a:r>
                      <a:endParaRPr lang="en-GB" dirty="0">
                        <a:solidFill>
                          <a:srgbClr val="7C5DA3"/>
                        </a:solidFill>
                        <a:effectLst/>
                      </a:endParaRPr>
                    </a:p>
                  </a:txBody>
                  <a:tcPr anchor="ctr">
                    <a:solidFill>
                      <a:schemeClr val="bg2"/>
                    </a:solidFill>
                  </a:tcPr>
                </a:tc>
                <a:tc rowSpan="2">
                  <a:txBody>
                    <a:bodyPr/>
                    <a:lstStyle/>
                    <a:p>
                      <a:r>
                        <a:rPr lang="en-GB" sz="1300" b="0">
                          <a:solidFill>
                            <a:schemeClr val="tx1"/>
                          </a:solidFill>
                          <a:effectLst/>
                          <a:latin typeface="Twinkl"/>
                        </a:rPr>
                        <a:t>The three aspects of the universal supreme God. </a:t>
                      </a:r>
                      <a:endParaRPr lang="en-GB" b="0">
                        <a:solidFill>
                          <a:schemeClr val="tx1"/>
                        </a:solidFill>
                        <a:effectLst/>
                      </a:endParaRPr>
                    </a:p>
                  </a:txBody>
                  <a:tcPr anchor="ctr">
                    <a:solidFill>
                      <a:schemeClr val="bg1"/>
                    </a:solidFill>
                  </a:tcPr>
                </a:tc>
                <a:tc vMerge="1">
                  <a:txBody>
                    <a:bodyPr/>
                    <a:lstStyle/>
                    <a:p>
                      <a:endParaRPr lang="en-US"/>
                    </a:p>
                  </a:txBody>
                  <a:tcPr/>
                </a:tc>
                <a:tc vMerge="1">
                  <a:txBody>
                    <a:bodyPr/>
                    <a:lstStyle/>
                    <a:p>
                      <a:pPr lvl="0"/>
                      <a:r>
                        <a:rPr lang="en-GB" sz="1100" dirty="0"/>
                        <a:t>How do Hindus show their tradition within Faith communities?</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231465">
                <a:tc vMerge="1">
                  <a:txBody>
                    <a:bodyPr/>
                    <a:lstStyle/>
                    <a:p>
                      <a:endParaRPr lang="en-GB">
                        <a:effectLst/>
                      </a:endParaRPr>
                    </a:p>
                  </a:txBody>
                  <a:tcPr anchor="ctr"/>
                </a:tc>
                <a:tc vMerge="1">
                  <a:txBody>
                    <a:bodyPr/>
                    <a:lstStyle/>
                    <a:p>
                      <a:endParaRPr lang="en-GB">
                        <a:effectLst/>
                      </a:endParaRPr>
                    </a:p>
                  </a:txBody>
                  <a:tcPr anchor="ctr"/>
                </a:tc>
                <a:tc rowSpan="2">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r>
                        <a:rPr lang="en-GB" sz="1100" dirty="0"/>
                        <a:t>How do Hindus celebrate Diwali?</a:t>
                      </a:r>
                      <a:endParaRPr lang="en-US" dirty="0"/>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18435896"/>
                  </a:ext>
                </a:extLst>
              </a:tr>
              <a:tr h="190565">
                <a:tc rowSpan="2">
                  <a:txBody>
                    <a:bodyPr/>
                    <a:lstStyle/>
                    <a:p>
                      <a:r>
                        <a:rPr lang="en-GB" sz="1300" b="1" dirty="0" err="1">
                          <a:solidFill>
                            <a:srgbClr val="7C5DA3"/>
                          </a:solidFill>
                          <a:effectLst/>
                          <a:latin typeface="Twinkl"/>
                        </a:rPr>
                        <a:t>Tridevi</a:t>
                      </a:r>
                      <a:r>
                        <a:rPr lang="en-GB" sz="1300" b="1" dirty="0">
                          <a:solidFill>
                            <a:srgbClr val="7C5DA3"/>
                          </a:solidFill>
                          <a:effectLst/>
                          <a:latin typeface="Twinkl"/>
                        </a:rPr>
                        <a:t> </a:t>
                      </a:r>
                      <a:endParaRPr lang="en-GB"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rowSpan="2">
                  <a:txBody>
                    <a:bodyPr/>
                    <a:lstStyle/>
                    <a:p>
                      <a:r>
                        <a:rPr lang="en-GB" sz="1300" b="0" dirty="0">
                          <a:solidFill>
                            <a:schemeClr val="tx1"/>
                          </a:solidFill>
                          <a:effectLst/>
                          <a:latin typeface="Twinkl"/>
                        </a:rPr>
                        <a:t>The three great goddesses of Hinduism. </a:t>
                      </a:r>
                      <a:endParaRPr lang="en-GB" b="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308693">
                <a:tc vMerge="1">
                  <a:txBody>
                    <a:bodyPr/>
                    <a:lstStyle/>
                    <a:p>
                      <a:endParaRPr lang="en-GB">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GB">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4">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1" kern="1200" dirty="0">
                          <a:solidFill>
                            <a:srgbClr val="000000"/>
                          </a:solidFill>
                          <a:effectLst/>
                          <a:latin typeface="+mn-lt"/>
                          <a:ea typeface="+mn-ea"/>
                          <a:cs typeface="+mn-cs"/>
                        </a:rPr>
                        <a:t>Hinduism </a:t>
                      </a:r>
                      <a:r>
                        <a:rPr lang="en-GB" sz="1200" kern="1200" dirty="0">
                          <a:solidFill>
                            <a:srgbClr val="000000"/>
                          </a:solidFill>
                          <a:effectLst/>
                          <a:latin typeface="+mn-lt"/>
                          <a:ea typeface="+mn-ea"/>
                          <a:cs typeface="+mn-cs"/>
                        </a:rPr>
                        <a:t>is the oldest of the world’s religions. It is now practised all over the world but originated in South East Asia. It is a mix of different beliefs, cultures and traditions dating back over 4000 years. </a:t>
                      </a:r>
                      <a:endParaRPr lang="en-GB" sz="5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pPr lvl="0"/>
                      <a:r>
                        <a:rPr lang="en-GB" sz="1100" dirty="0"/>
                        <a:t>How do Hindus celebrate other festivals?</a:t>
                      </a:r>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15458626"/>
                  </a:ext>
                </a:extLst>
              </a:tr>
              <a:tr h="178971">
                <a:tc rowSpan="4">
                  <a:txBody>
                    <a:bodyPr/>
                    <a:lstStyle/>
                    <a:p>
                      <a:r>
                        <a:rPr lang="en-GB" sz="1300" b="1" dirty="0">
                          <a:solidFill>
                            <a:srgbClr val="7C5DA3"/>
                          </a:solidFill>
                          <a:effectLst/>
                          <a:latin typeface="Twinkl"/>
                        </a:rPr>
                        <a:t>Brahman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rowSpan="4">
                  <a:txBody>
                    <a:bodyPr/>
                    <a:lstStyle/>
                    <a:p>
                      <a:r>
                        <a:rPr lang="en-GB" sz="1300" b="0" dirty="0">
                          <a:solidFill>
                            <a:schemeClr val="tx1"/>
                          </a:solidFill>
                          <a:effectLst/>
                          <a:latin typeface="Twinkl"/>
                        </a:rPr>
                        <a:t>Hindus recognise one God, Brahman. </a:t>
                      </a:r>
                      <a:endParaRPr lang="en-GB" b="0" dirty="0">
                        <a:solidFill>
                          <a:schemeClr val="tx1"/>
                        </a:solidFill>
                        <a:effectLst/>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lang="en-US"/>
                    </a:p>
                  </a:txBody>
                  <a:tcPr/>
                </a:tc>
                <a:tc vMerge="1">
                  <a:txBody>
                    <a:bodyPr/>
                    <a:lstStyle/>
                    <a:p>
                      <a:pPr lvl="0"/>
                      <a:r>
                        <a:rPr lang="en-GB" sz="1100" dirty="0"/>
                        <a:t>How do Hindus celebrate Diwali?</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328246">
                <a:tc vMerge="1">
                  <a:txBody>
                    <a:bodyPr/>
                    <a:lstStyle/>
                    <a:p>
                      <a:endParaRPr lang="en-US"/>
                    </a:p>
                  </a:txBody>
                  <a:tcPr/>
                </a:tc>
                <a:tc vMerge="1">
                  <a:txBody>
                    <a:bodyPr/>
                    <a:lstStyle/>
                    <a:p>
                      <a:endParaRPr lang="en-US"/>
                    </a:p>
                  </a:txBody>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500" dirty="0"/>
                    </a:p>
                  </a:txBody>
                  <a:tcPr marT="45728" marB="45728">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r>
                        <a:rPr lang="en-US" dirty="0"/>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867441756"/>
                  </a:ext>
                </a:extLst>
              </a:tr>
              <a:tr h="164926">
                <a:tc vMerge="1">
                  <a:txBody>
                    <a:bodyPr/>
                    <a:lstStyle/>
                    <a:p>
                      <a:endParaRPr lang="en-US"/>
                    </a:p>
                  </a:txBody>
                  <a:tcPr/>
                </a:tc>
                <a:tc vMerge="1">
                  <a:txBody>
                    <a:bodyPr/>
                    <a:lstStyle/>
                    <a:p>
                      <a:endParaRPr lang="en-US"/>
                    </a:p>
                  </a:txBody>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500" dirty="0"/>
                    </a:p>
                  </a:txBody>
                  <a:tcPr marT="45728" marB="45728">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4">
                  <a:txBody>
                    <a:bodyPr/>
                    <a:lstStyle/>
                    <a:p>
                      <a:r>
                        <a:rPr lang="en-GB" sz="1200" dirty="0"/>
                        <a:t>The Heart of Hinduism resources are useful: https://</a:t>
                      </a:r>
                      <a:r>
                        <a:rPr lang="en-GB" sz="1200" dirty="0" err="1"/>
                        <a:t>iskconeducationalservices.org</a:t>
                      </a:r>
                      <a:r>
                        <a:rPr lang="en-GB" sz="1200" dirty="0"/>
                        <a:t>/</a:t>
                      </a:r>
                      <a:r>
                        <a:rPr lang="en-GB" sz="1200" dirty="0" err="1"/>
                        <a:t>HoH</a:t>
                      </a:r>
                      <a:r>
                        <a:rPr lang="en-GB" sz="1200" dirty="0"/>
                        <a:t>/category/</a:t>
                      </a:r>
                      <a:r>
                        <a:rPr lang="en-GB" sz="1200" dirty="0" err="1"/>
                        <a:t>furtherinformation</a:t>
                      </a:r>
                      <a:r>
                        <a:rPr lang="en-GB" sz="1200" dirty="0"/>
                        <a:t>-and-teaching-resources-primary/dharmastories-further-information-and-teaching-resources-primary/</a:t>
                      </a:r>
                      <a:endParaRPr lang="en-US" dirty="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6139901"/>
                  </a:ext>
                </a:extLst>
              </a:tr>
              <a:tr h="127396">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kern="1200" dirty="0">
                          <a:solidFill>
                            <a:srgbClr val="000000"/>
                          </a:solidFill>
                          <a:effectLst/>
                          <a:latin typeface="+mn-lt"/>
                          <a:ea typeface="+mn-ea"/>
                          <a:cs typeface="+mn-cs"/>
                        </a:rPr>
                        <a:t>Holi is the ‘festival of colours’ and marks the be- ginning of spring with bonfires and lots of sing- </a:t>
                      </a:r>
                      <a:r>
                        <a:rPr lang="en-GB" sz="1200" kern="1200" dirty="0" err="1">
                          <a:solidFill>
                            <a:srgbClr val="000000"/>
                          </a:solidFill>
                          <a:effectLst/>
                          <a:latin typeface="+mn-lt"/>
                          <a:ea typeface="+mn-ea"/>
                          <a:cs typeface="+mn-cs"/>
                        </a:rPr>
                        <a:t>ing</a:t>
                      </a:r>
                      <a:r>
                        <a:rPr lang="en-GB" sz="1200" kern="1200" dirty="0">
                          <a:solidFill>
                            <a:srgbClr val="000000"/>
                          </a:solidFill>
                          <a:effectLst/>
                          <a:latin typeface="+mn-lt"/>
                          <a:ea typeface="+mn-ea"/>
                          <a:cs typeface="+mn-cs"/>
                        </a:rPr>
                        <a:t> and dancing. Old rubbish is burnt to mark</a:t>
                      </a:r>
                      <a:br>
                        <a:rPr lang="en-GB" sz="1200" kern="1200" dirty="0">
                          <a:solidFill>
                            <a:srgbClr val="000000"/>
                          </a:solidFill>
                          <a:effectLst/>
                          <a:latin typeface="+mn-lt"/>
                          <a:ea typeface="+mn-ea"/>
                          <a:cs typeface="+mn-cs"/>
                        </a:rPr>
                      </a:br>
                      <a:r>
                        <a:rPr lang="en-GB" sz="1200" kern="1200" dirty="0">
                          <a:solidFill>
                            <a:srgbClr val="000000"/>
                          </a:solidFill>
                          <a:effectLst/>
                          <a:latin typeface="+mn-lt"/>
                          <a:ea typeface="+mn-ea"/>
                          <a:cs typeface="+mn-cs"/>
                        </a:rPr>
                        <a:t>a fresh start and colour is thrown on people. </a:t>
                      </a:r>
                      <a:endParaRPr lang="en-GB" sz="500" dirty="0"/>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300" dirty="0"/>
                    </a:p>
                  </a:txBody>
                  <a:tcPr marT="45728" marB="45728">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233926995"/>
                  </a:ext>
                </a:extLst>
              </a:tr>
              <a:tr h="741300">
                <a:tc>
                  <a:txBody>
                    <a:bodyPr/>
                    <a:lstStyle/>
                    <a:p>
                      <a:r>
                        <a:rPr lang="en-GB" sz="1300" b="1" dirty="0">
                          <a:solidFill>
                            <a:srgbClr val="7C5DA3"/>
                          </a:solidFill>
                          <a:effectLst/>
                          <a:latin typeface="Twinkl"/>
                        </a:rPr>
                        <a:t>mandir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300" b="0" dirty="0">
                          <a:solidFill>
                            <a:schemeClr val="tx1"/>
                          </a:solidFill>
                          <a:effectLst/>
                          <a:latin typeface="Twinkl"/>
                        </a:rPr>
                        <a:t>A special place for Hindus to worship. </a:t>
                      </a:r>
                      <a:endParaRPr lang="en-GB" b="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vMerge="1">
                  <a:txBody>
                    <a:bodyPr/>
                    <a:lstStyle/>
                    <a:p>
                      <a:pPr lvl="0" algn="ctr"/>
                      <a:endParaRPr lang="en-GB" sz="1400" b="1" dirty="0">
                        <a:solidFill>
                          <a:schemeClr val="bg1"/>
                        </a:solidFill>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396471">
                <a:tc>
                  <a:txBody>
                    <a:bodyPr/>
                    <a:lstStyle/>
                    <a:p>
                      <a:r>
                        <a:rPr lang="en-GB" sz="1300" b="1" dirty="0">
                          <a:solidFill>
                            <a:srgbClr val="7C5DA3"/>
                          </a:solidFill>
                          <a:effectLst/>
                          <a:latin typeface="Twinkl"/>
                        </a:rPr>
                        <a:t>puja </a:t>
                      </a:r>
                      <a:endParaRPr lang="en-GB"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solidFill>
                      <a:schemeClr val="bg2"/>
                    </a:solidFill>
                  </a:tcPr>
                </a:tc>
                <a:tc>
                  <a:txBody>
                    <a:bodyPr/>
                    <a:lstStyle/>
                    <a:p>
                      <a:r>
                        <a:rPr lang="en-GB" sz="1300" b="0" dirty="0">
                          <a:solidFill>
                            <a:schemeClr val="tx1"/>
                          </a:solidFill>
                          <a:effectLst/>
                          <a:latin typeface="Twinkl"/>
                        </a:rPr>
                        <a:t>Act of worship for Hindus. </a:t>
                      </a:r>
                      <a:endParaRPr lang="en-GB" b="0"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marL="171450" indent="-171450">
                        <a:buFont typeface="Arial" panose="020B0604020202020204" pitchFamily="34" charset="0"/>
                        <a:buChar char="•"/>
                      </a:pPr>
                      <a:r>
                        <a:rPr lang="en-GB" sz="1200" kern="1200" dirty="0">
                          <a:solidFill>
                            <a:srgbClr val="000000"/>
                          </a:solidFill>
                          <a:effectLst/>
                          <a:latin typeface="+mn-lt"/>
                          <a:ea typeface="+mn-ea"/>
                          <a:cs typeface="+mn-cs"/>
                        </a:rPr>
                        <a:t>Diwali is the ‘festival of lights’ and is celebrated in late autumn. Diwali celebrates good’s victory </a:t>
                      </a:r>
                      <a:endParaRPr lang="en-GB" sz="500" dirty="0"/>
                    </a:p>
                    <a:p>
                      <a:pPr marL="0" indent="0">
                        <a:buFont typeface="Arial" panose="020B0604020202020204" pitchFamily="34" charset="0"/>
                        <a:buNone/>
                      </a:pPr>
                      <a:r>
                        <a:rPr lang="en-GB" sz="1200" kern="1200" dirty="0">
                          <a:solidFill>
                            <a:srgbClr val="000000"/>
                          </a:solidFill>
                          <a:effectLst/>
                          <a:latin typeface="+mn-lt"/>
                          <a:ea typeface="+mn-ea"/>
                          <a:cs typeface="+mn-cs"/>
                        </a:rPr>
                        <a:t>over evil with lots of lights around homes. Fire- works, presents and new clothes are used to </a:t>
                      </a:r>
                      <a:endParaRPr lang="en-GB" sz="500" dirty="0"/>
                    </a:p>
                    <a:p>
                      <a:pPr marL="0" indent="0">
                        <a:buFont typeface="Arial" panose="020B0604020202020204" pitchFamily="34" charset="0"/>
                        <a:buNone/>
                      </a:pPr>
                      <a:r>
                        <a:rPr lang="en-GB" sz="1200" kern="1200" dirty="0">
                          <a:solidFill>
                            <a:srgbClr val="000000"/>
                          </a:solidFill>
                          <a:effectLst/>
                          <a:latin typeface="+mn-lt"/>
                          <a:ea typeface="+mn-ea"/>
                          <a:cs typeface="+mn-cs"/>
                        </a:rPr>
                        <a:t>celebrate. </a:t>
                      </a:r>
                      <a:endParaRPr lang="en-GB" sz="500" dirty="0"/>
                    </a:p>
                    <a:p>
                      <a:pPr marL="0" lvl="0" indent="0" algn="l">
                        <a:buFont typeface="Wingdings" panose="05000000000000000000" pitchFamily="2" charset="2"/>
                        <a:buNone/>
                      </a:pPr>
                      <a:endParaRPr lang="en-GB" sz="3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accent3">
                        <a:lumMod val="20000"/>
                        <a:lumOff val="80000"/>
                      </a:schemeClr>
                    </a:solidFill>
                  </a:tcPr>
                </a:tc>
                <a:extLst>
                  <a:ext uri="{0D108BD9-81ED-4DB2-BD59-A6C34878D82A}">
                    <a16:rowId xmlns:a16="http://schemas.microsoft.com/office/drawing/2014/main" val="4272395972"/>
                  </a:ext>
                </a:extLst>
              </a:tr>
            </a:tbl>
          </a:graphicData>
        </a:graphic>
      </p:graphicFrame>
      <p:sp>
        <p:nvSpPr>
          <p:cNvPr id="5" name="Title 1">
            <a:extLst>
              <a:ext uri="{FF2B5EF4-FFF2-40B4-BE49-F238E27FC236}">
                <a16:creationId xmlns:a16="http://schemas.microsoft.com/office/drawing/2014/main" id="{0236C23C-F28B-324C-B861-93E6FB875A4B}"/>
              </a:ext>
            </a:extLst>
          </p:cNvPr>
          <p:cNvSpPr txBox="1">
            <a:spLocks noChangeArrowheads="1"/>
          </p:cNvSpPr>
          <p:nvPr/>
        </p:nvSpPr>
        <p:spPr bwMode="auto">
          <a:xfrm>
            <a:off x="152400" y="133350"/>
            <a:ext cx="90773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1" compatLnSpc="1">
            <a:prstTxWarp prst="textNoShape">
              <a:avLst/>
            </a:prstTxWarp>
          </a:bodyPr>
          <a:lst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a:lstStyle>
          <a:p>
            <a:pPr algn="ctr" eaLnBrk="1" hangingPunct="1"/>
            <a:r>
              <a:rPr lang="en-GB" sz="1400" b="1" dirty="0"/>
              <a:t>What does it mean to live in a Hindu community in Britan today?</a:t>
            </a:r>
          </a:p>
          <a:p>
            <a:pPr algn="ctr" eaLnBrk="1" hangingPunct="1"/>
            <a:r>
              <a:rPr lang="en-GB" sz="1400" b="1" dirty="0"/>
              <a:t>Year 4 and 4/5</a:t>
            </a:r>
            <a:br>
              <a:rPr lang="en-GB" sz="800" dirty="0"/>
            </a:br>
            <a:endParaRPr lang="en-GB" altLang="en-US" sz="800" b="1" dirty="0">
              <a:solidFill>
                <a:srgbClr val="7C5DA3"/>
              </a:solidFill>
              <a:latin typeface="Century Gothic" panose="020B0502020202020204" pitchFamily="34" charset="0"/>
            </a:endParaRPr>
          </a:p>
        </p:txBody>
      </p:sp>
      <p:pic>
        <p:nvPicPr>
          <p:cNvPr id="4" name="Picture 3" descr="A picture containing clock, room&#10;&#10;Description automatically generated">
            <a:extLst>
              <a:ext uri="{FF2B5EF4-FFF2-40B4-BE49-F238E27FC236}">
                <a16:creationId xmlns:a16="http://schemas.microsoft.com/office/drawing/2014/main" id="{DA7B29D2-FDC8-E141-BE6A-BC8BE80F62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2809" y="701675"/>
            <a:ext cx="2916115" cy="2156158"/>
          </a:xfrm>
          <a:prstGeom prst="rect">
            <a:avLst/>
          </a:prstGeom>
        </p:spPr>
      </p:pic>
    </p:spTree>
    <p:extLst>
      <p:ext uri="{BB962C8B-B14F-4D97-AF65-F5344CB8AC3E}">
        <p14:creationId xmlns:p14="http://schemas.microsoft.com/office/powerpoint/2010/main" val="3057587631"/>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1800" dirty="0"/>
              <a:t>Why do some people think Jesus is inspirational?  Year 4 and 4/5</a:t>
            </a:r>
            <a:endParaRPr lang="en-GB" altLang="en-US" sz="4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780611458"/>
              </p:ext>
            </p:extLst>
          </p:nvPr>
        </p:nvGraphicFramePr>
        <p:xfrm>
          <a:off x="66675" y="549275"/>
          <a:ext cx="9010651" cy="5341409"/>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19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5162">
                <a:tc rowSpan="2">
                  <a:txBody>
                    <a:bodyPr/>
                    <a:lstStyle/>
                    <a:p>
                      <a:pPr lvl="0"/>
                      <a:r>
                        <a:rPr lang="en-US" sz="1600" b="0" dirty="0">
                          <a:solidFill>
                            <a:schemeClr val="tx1"/>
                          </a:solidFill>
                          <a:latin typeface="Arial" panose="020B0604020202020204" pitchFamily="34" charset="0"/>
                          <a:cs typeface="Arial" panose="020B0604020202020204" pitchFamily="34" charset="0"/>
                        </a:rPr>
                        <a:t>Holy week</a:t>
                      </a:r>
                      <a:endParaRPr lang="en-GB" sz="1600" b="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Arial" panose="020B0604020202020204" pitchFamily="34" charset="0"/>
                          <a:cs typeface="Arial" panose="020B0604020202020204" pitchFamily="34" charset="0"/>
                        </a:rPr>
                        <a:t>The week leading up to the events of Easter. </a:t>
                      </a:r>
                      <a:endParaRPr lang="en-GB" sz="110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US" sz="1200" dirty="0"/>
                        <a:t>What happened in Holy week?</a:t>
                      </a:r>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36777">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US" sz="1200" dirty="0"/>
                        <a:t>Who was responsible for Jesus's death?</a:t>
                      </a:r>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92534">
                <a:tc rowSpan="2">
                  <a:txBody>
                    <a:bodyPr/>
                    <a:lstStyle/>
                    <a:p>
                      <a:pPr lvl="0"/>
                      <a:r>
                        <a:rPr lang="en-US" sz="1600" b="0" dirty="0">
                          <a:solidFill>
                            <a:schemeClr val="tx1"/>
                          </a:solidFill>
                          <a:latin typeface="Arial" panose="020B0604020202020204" pitchFamily="34" charset="0"/>
                          <a:cs typeface="Arial" panose="020B0604020202020204" pitchFamily="34" charset="0"/>
                        </a:rPr>
                        <a:t>Salvation</a:t>
                      </a:r>
                      <a:endParaRPr lang="en-GB" sz="1600" b="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Arial" panose="020B0604020202020204" pitchFamily="34" charset="0"/>
                          <a:cs typeface="Arial" panose="020B0604020202020204" pitchFamily="34" charset="0"/>
                        </a:rPr>
                        <a:t>Saved or protected from harm. </a:t>
                      </a:r>
                      <a:endParaRPr lang="en-GB" sz="110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163807">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US" sz="1200" dirty="0"/>
                        <a:t>How do Christians remember Jesus?</a:t>
                      </a:r>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9071">
                <a:tc rowSpan="2">
                  <a:txBody>
                    <a:bodyPr/>
                    <a:lstStyle/>
                    <a:p>
                      <a:r>
                        <a:rPr lang="en-US" sz="1600" b="0" dirty="0">
                          <a:solidFill>
                            <a:schemeClr val="tx1"/>
                          </a:solidFill>
                          <a:latin typeface="Arial" panose="020B0604020202020204" pitchFamily="34" charset="0"/>
                          <a:cs typeface="Arial" panose="020B0604020202020204" pitchFamily="34" charset="0"/>
                        </a:rPr>
                        <a:t>Sacrifice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kern="1200" dirty="0">
                          <a:solidFill>
                            <a:srgbClr val="000000"/>
                          </a:solidFill>
                          <a:effectLst/>
                          <a:latin typeface="Arial" panose="020B0604020202020204" pitchFamily="34" charset="0"/>
                          <a:ea typeface="+mn-ea"/>
                          <a:cs typeface="Arial" panose="020B0604020202020204" pitchFamily="34" charset="0"/>
                        </a:rPr>
                        <a:t>Giving up something valued for the sake of something else.</a:t>
                      </a:r>
                      <a:endParaRPr lang="en-GB" sz="110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82357967"/>
                  </a:ext>
                </a:extLst>
              </a:tr>
              <a:tr h="479723">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US" sz="1200" dirty="0"/>
                        <a:t>Why do Christians believe that Jesus death was a sacrifice?</a:t>
                      </a:r>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526133">
                <a:tc>
                  <a:txBody>
                    <a:bodyPr/>
                    <a:lstStyle/>
                    <a:p>
                      <a:r>
                        <a:rPr lang="en-US" sz="1600" b="0" dirty="0">
                          <a:solidFill>
                            <a:schemeClr val="tx1"/>
                          </a:solidFill>
                          <a:latin typeface="Arial" panose="020B0604020202020204" pitchFamily="34" charset="0"/>
                          <a:cs typeface="Arial" panose="020B0604020202020204" pitchFamily="34" charset="0"/>
                        </a:rPr>
                        <a:t>Inspiration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US" sz="1200" dirty="0">
                          <a:latin typeface="Arial" panose="020B0604020202020204" pitchFamily="34" charset="0"/>
                          <a:cs typeface="Arial" panose="020B0604020202020204" pitchFamily="34" charset="0"/>
                        </a:rPr>
                        <a:t>To be encouraged do something creative or important</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2731333"/>
                  </a:ext>
                </a:extLst>
              </a:tr>
              <a:tr h="323873">
                <a:tc rowSpan="6" gridSpan="2">
                  <a:txBody>
                    <a:bodyPr/>
                    <a:lstStyle/>
                    <a:p>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6" hMerge="1">
                  <a:txBody>
                    <a:bodyPr/>
                    <a:lstStyle/>
                    <a:p>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US" sz="1200" dirty="0"/>
                        <a:t>Is there anything that you believe in so much and what would you sacrifice?</a:t>
                      </a:r>
                      <a:endParaRPr lang="en-GB" sz="12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283530">
                <a:tc gridSpan="2" vMerge="1">
                  <a:txBody>
                    <a:bodyPr/>
                    <a:lstStyle/>
                    <a:p>
                      <a:endParaRPr lang="en-GB"/>
                    </a:p>
                  </a:txBody>
                  <a:tcPr>
                    <a:lnT w="6350" cap="flat" cmpd="sng" algn="ctr">
                      <a:solidFill>
                        <a:schemeClr val="tx1"/>
                      </a:solidFill>
                      <a:prstDash val="solid"/>
                      <a:round/>
                      <a:headEnd type="none" w="med" len="med"/>
                      <a:tailEnd type="none" w="med" len="med"/>
                    </a:lnT>
                  </a:tcPr>
                </a:tc>
                <a:tc hMerge="1" vMerge="1">
                  <a:txBody>
                    <a:bodyPr/>
                    <a:lstStyle/>
                    <a:p>
                      <a:endParaRPr lang="en-GB"/>
                    </a:p>
                  </a:txBody>
                  <a:tcPr>
                    <a:lnT w="6350" cap="flat" cmpd="sng" algn="ctr">
                      <a:solidFill>
                        <a:schemeClr val="tx1"/>
                      </a:solidFill>
                      <a:prstDash val="solid"/>
                      <a:round/>
                      <a:headEnd type="none" w="med" len="med"/>
                      <a:tailEnd type="none" w="med" len="med"/>
                    </a:lnT>
                  </a:tcPr>
                </a:tc>
                <a:tc rowSpan="2">
                  <a:txBody>
                    <a:bodyPr/>
                    <a:lstStyle/>
                    <a:p>
                      <a:pPr marL="171450" indent="-171450" algn="l">
                        <a:buFont typeface="Wingdings" panose="05000000000000000000" pitchFamily="2" charset="2"/>
                        <a:buChar char="q"/>
                      </a:pPr>
                      <a:r>
                        <a:rPr lang="en-US" sz="1000" dirty="0"/>
                        <a:t>Christians use the celebration of communion</a:t>
                      </a:r>
                      <a:endParaRPr lang="en-GB" sz="1000" b="0" dirty="0">
                        <a:solidFill>
                          <a:schemeClr val="tx1"/>
                        </a:solidFill>
                        <a:latin typeface="Century Gothic" panose="020B0502020202020204" pitchFamily="34" charset="0"/>
                        <a:cs typeface="Centaur" panose="020F0502020204030204" pitchFamily="34" charset="0"/>
                      </a:endParaRPr>
                    </a:p>
                  </a:txBody>
                  <a:tcPr marT="45728" marB="45728">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801510198"/>
                  </a:ext>
                </a:extLst>
              </a:tr>
              <a:tr h="255997">
                <a:tc gridSpan="2" vMerge="1">
                  <a:txBody>
                    <a:bodyPr/>
                    <a:lstStyle/>
                    <a:p>
                      <a:pPr lvl="0"/>
                      <a:endParaRPr lang="en-GB" sz="1400" b="1" dirty="0">
                        <a:solidFill>
                          <a:srgbClr val="7C5DA3"/>
                        </a:solidFill>
                        <a:latin typeface="Century Gothic" pitchFamily="34"/>
                      </a:endParaRPr>
                    </a:p>
                  </a:txBody>
                  <a:tcPr>
                    <a:lnT w="6350" cap="flat" cmpd="sng" algn="ctr">
                      <a:solidFill>
                        <a:schemeClr val="tx1"/>
                      </a:solidFill>
                      <a:prstDash val="solid"/>
                      <a:round/>
                      <a:headEnd type="none" w="med" len="med"/>
                      <a:tailEnd type="none" w="med" len="med"/>
                    </a:lnT>
                  </a:tcPr>
                </a:tc>
                <a:tc hMerge="1" vMerge="1">
                  <a:txBody>
                    <a:bodyPr/>
                    <a:lstStyle/>
                    <a:p>
                      <a:pPr lvl="0"/>
                      <a:endParaRPr lang="en-GB" sz="900" dirty="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rowSpan="2">
                  <a:txBody>
                    <a:bodyPr/>
                    <a:lstStyle/>
                    <a:p>
                      <a:pPr lvl="0" algn="ctr"/>
                      <a:r>
                        <a:rPr lang="en-GB" sz="14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216159">
                <a:tc gridSpan="2"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Arial" panose="020B0604020202020204" pitchFamily="34" charset="0"/>
                        <a:buChar char="•"/>
                      </a:pPr>
                      <a:r>
                        <a:rPr lang="en-US" sz="1000" dirty="0"/>
                        <a:t>Jesus is the example to guide the lost back to God.</a:t>
                      </a:r>
                      <a:endParaRPr lang="en-US" sz="1000" b="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lgn="ctr"/>
                      <a:endParaRPr lang="en-GB" sz="1400" b="1" dirty="0">
                        <a:solidFill>
                          <a:schemeClr val="bg1"/>
                        </a:solidFill>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927110872"/>
                  </a:ext>
                </a:extLst>
              </a:tr>
              <a:tr h="228244">
                <a:tc gridSpan="2" vMerge="1">
                  <a:txBody>
                    <a:bodyPr/>
                    <a:lstStyle/>
                    <a:p>
                      <a:endParaRPr lang="en-GB"/>
                    </a:p>
                  </a:txBody>
                  <a:tcPr>
                    <a:lnT w="6350" cap="flat" cmpd="sng" algn="ctr">
                      <a:solidFill>
                        <a:schemeClr val="tx1"/>
                      </a:solidFill>
                      <a:prstDash val="solid"/>
                      <a:round/>
                      <a:headEnd type="none" w="med" len="med"/>
                      <a:tailEnd type="none" w="med" len="med"/>
                    </a:lnT>
                  </a:tcPr>
                </a:tc>
                <a:tc hMerge="1" vMerge="1">
                  <a:txBody>
                    <a:bodyPr/>
                    <a:lstStyle/>
                    <a:p>
                      <a:endParaRPr lang="en-GB"/>
                    </a:p>
                  </a:txBody>
                  <a:tcPr>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tc rowSpan="2">
                  <a:txBody>
                    <a:bodyPr/>
                    <a:lstStyle/>
                    <a:p>
                      <a:pPr marL="0" lvl="0" indent="0">
                        <a:buFont typeface="Arial" panose="020B0604020202020204" pitchFamily="34" charset="0"/>
                        <a:buNone/>
                      </a:pPr>
                      <a:r>
                        <a:rPr lang="en-GB" sz="1050" dirty="0">
                          <a:hlinkClick r:id="rId2"/>
                        </a:rPr>
                        <a:t>The Thread - YouTube</a:t>
                      </a:r>
                      <a:endParaRPr lang="en-GB" sz="1050" dirty="0">
                        <a:solidFill>
                          <a:schemeClr val="tx1"/>
                        </a:solidFill>
                        <a:latin typeface="Century Gothic" pitchFamily="34"/>
                      </a:endParaRPr>
                    </a:p>
                  </a:txBody>
                  <a:tcPr marT="45728" marB="45728"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276693">
                <a:tc gridSpan="2" vMerge="1">
                  <a:txBody>
                    <a:bodyPr/>
                    <a:lstStyle/>
                    <a:p>
                      <a:endParaRPr lang="en-GB" sz="1200" dirty="0">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000" dirty="0"/>
                        <a:t>Christians think of Jesus’ sacrifice in different ways for example people deserve punishment for their sins but Jesus was punished in place of everyone.</a:t>
                      </a:r>
                      <a:endParaRPr lang="en-GB" sz="10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4" name="Picture 3">
            <a:extLst>
              <a:ext uri="{FF2B5EF4-FFF2-40B4-BE49-F238E27FC236}">
                <a16:creationId xmlns:a16="http://schemas.microsoft.com/office/drawing/2014/main" id="{031CD7A6-C6B4-4795-B2E6-07451FBAEE14}"/>
              </a:ext>
            </a:extLst>
          </p:cNvPr>
          <p:cNvPicPr>
            <a:picLocks noChangeAspect="1"/>
          </p:cNvPicPr>
          <p:nvPr/>
        </p:nvPicPr>
        <p:blipFill>
          <a:blip r:embed="rId3"/>
          <a:stretch>
            <a:fillRect/>
          </a:stretch>
        </p:blipFill>
        <p:spPr>
          <a:xfrm>
            <a:off x="3724274" y="591922"/>
            <a:ext cx="2914650" cy="2228850"/>
          </a:xfrm>
          <a:prstGeom prst="rect">
            <a:avLst/>
          </a:prstGeom>
        </p:spPr>
      </p:pic>
    </p:spTree>
    <p:extLst>
      <p:ext uri="{BB962C8B-B14F-4D97-AF65-F5344CB8AC3E}">
        <p14:creationId xmlns:p14="http://schemas.microsoft.com/office/powerpoint/2010/main" val="1092158937"/>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2000" i="1" dirty="0"/>
              <a:t>What are the deeper meanings of the festivals?  Year 4 and 4/5</a:t>
            </a:r>
            <a:endParaRPr lang="en-GB" sz="2000" dirty="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489806213"/>
              </p:ext>
            </p:extLst>
          </p:nvPr>
        </p:nvGraphicFramePr>
        <p:xfrm>
          <a:off x="66675" y="549275"/>
          <a:ext cx="9035252" cy="6301807"/>
        </p:xfrm>
        <a:graphic>
          <a:graphicData uri="http://schemas.openxmlformats.org/drawingml/2006/table">
            <a:tbl>
              <a:tblPr firstRow="1" bandRow="1">
                <a:effectLst/>
                <a:tableStyleId>{5C22544A-7EE6-4342-B048-85BDC9FD1C3A}</a:tableStyleId>
              </a:tblPr>
              <a:tblGrid>
                <a:gridCol w="1547829">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96997">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80282">
                <a:tc>
                  <a:txBody>
                    <a:bodyPr/>
                    <a:lstStyle/>
                    <a:p>
                      <a:pPr lvl="0"/>
                      <a:r>
                        <a:rPr lang="en-GB" sz="1100" dirty="0"/>
                        <a:t>Celebration </a:t>
                      </a:r>
                      <a:endParaRPr lang="en-GB" sz="11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To do something special or enjoyable for an important event, occasion, holiday, etc.</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100" dirty="0"/>
                        <a:t>How and why do you celebrate significant events?</a:t>
                      </a:r>
                      <a:endParaRPr lang="en-GB" sz="1100" dirty="0">
                        <a:latin typeface="Century Gothic" pitchFamily="34"/>
                      </a:endParaRPr>
                    </a:p>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80282">
                <a:tc rowSpan="2">
                  <a:txBody>
                    <a:bodyPr/>
                    <a:lstStyle/>
                    <a:p>
                      <a:pPr lvl="0"/>
                      <a:endParaRPr lang="en-GB" sz="1100"/>
                    </a:p>
                    <a:p>
                      <a:pPr lvl="0"/>
                      <a:r>
                        <a:rPr lang="en-GB" sz="1100" b="1">
                          <a:solidFill>
                            <a:srgbClr val="7C5DA3"/>
                          </a:solidFill>
                          <a:latin typeface="Century Gothic" pitchFamily="34"/>
                        </a:rPr>
                        <a:t>Diwali</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The Hindu religious holiday called </a:t>
                      </a:r>
                      <a:r>
                        <a:rPr lang="en-GB" sz="1100" b="1" i="0" kern="1200" dirty="0">
                          <a:solidFill>
                            <a:srgbClr val="000000"/>
                          </a:solidFill>
                          <a:effectLst/>
                          <a:latin typeface="+mn-lt"/>
                          <a:ea typeface="+mn-ea"/>
                          <a:cs typeface="+mn-cs"/>
                        </a:rPr>
                        <a:t>Diwali</a:t>
                      </a:r>
                      <a:r>
                        <a:rPr lang="en-GB" sz="1100" b="0" i="0" kern="1200" dirty="0">
                          <a:solidFill>
                            <a:srgbClr val="000000"/>
                          </a:solidFill>
                          <a:effectLst/>
                          <a:latin typeface="+mn-lt"/>
                          <a:ea typeface="+mn-ea"/>
                          <a:cs typeface="+mn-cs"/>
                        </a:rPr>
                        <a:t> (also spelled </a:t>
                      </a:r>
                      <a:r>
                        <a:rPr lang="en-GB" sz="1100" b="0" i="0" kern="1200" dirty="0" err="1">
                          <a:solidFill>
                            <a:srgbClr val="000000"/>
                          </a:solidFill>
                          <a:effectLst/>
                          <a:latin typeface="+mn-lt"/>
                          <a:ea typeface="+mn-ea"/>
                          <a:cs typeface="+mn-cs"/>
                        </a:rPr>
                        <a:t>Divali</a:t>
                      </a:r>
                      <a:r>
                        <a:rPr lang="en-GB" sz="1100" b="0" i="0" kern="1200" dirty="0">
                          <a:solidFill>
                            <a:srgbClr val="000000"/>
                          </a:solidFill>
                          <a:effectLst/>
                          <a:latin typeface="+mn-lt"/>
                          <a:ea typeface="+mn-ea"/>
                          <a:cs typeface="+mn-cs"/>
                        </a:rPr>
                        <a:t>) celebrates the new year.</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100" dirty="0"/>
                        <a:t>What is the meaning of the symbols and rituals used in the religious festivals?</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346690">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What are the similarities and differences in the ways the festivals are celebrated?</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55466">
                <a:tc rowSpan="2">
                  <a:txBody>
                    <a:bodyPr/>
                    <a:lstStyle/>
                    <a:p>
                      <a:pPr lvl="0"/>
                      <a:endParaRPr lang="en-GB" sz="1100" b="1">
                        <a:solidFill>
                          <a:srgbClr val="7C5DA3"/>
                        </a:solidFill>
                        <a:latin typeface="Century Gothic" pitchFamily="34"/>
                      </a:endParaRPr>
                    </a:p>
                    <a:p>
                      <a:pPr lvl="0"/>
                      <a:r>
                        <a:rPr lang="en-GB" sz="1100" b="1">
                          <a:solidFill>
                            <a:srgbClr val="7C5DA3"/>
                          </a:solidFill>
                          <a:latin typeface="Century Gothic" pitchFamily="34"/>
                        </a:rPr>
                        <a:t>Festival</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A time or event of </a:t>
                      </a:r>
                      <a:r>
                        <a:rPr lang="en-GB" sz="1100" b="1" i="0" kern="1200" dirty="0">
                          <a:solidFill>
                            <a:srgbClr val="000000"/>
                          </a:solidFill>
                          <a:effectLst/>
                          <a:latin typeface="+mn-lt"/>
                          <a:ea typeface="+mn-ea"/>
                          <a:cs typeface="+mn-cs"/>
                        </a:rPr>
                        <a:t>celebration</a:t>
                      </a:r>
                      <a:r>
                        <a:rPr lang="en-GB" sz="1100" b="0" i="0" kern="1200" dirty="0">
                          <a:solidFill>
                            <a:srgbClr val="000000"/>
                          </a:solidFill>
                          <a:effectLst/>
                          <a:latin typeface="+mn-lt"/>
                          <a:ea typeface="+mn-ea"/>
                          <a:cs typeface="+mn-cs"/>
                        </a:rPr>
                        <a:t> </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7543958"/>
                  </a:ext>
                </a:extLst>
              </a:tr>
              <a:tr h="32484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What is the deeper meaning of the different festivals?</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55437">
                <a:tc rowSpan="4">
                  <a:txBody>
                    <a:bodyPr/>
                    <a:lstStyle/>
                    <a:p>
                      <a:r>
                        <a:rPr lang="en-GB" sz="1100" b="1">
                          <a:solidFill>
                            <a:srgbClr val="7C5DA3"/>
                          </a:solidFill>
                          <a:latin typeface="Century Gothic" pitchFamily="34"/>
                        </a:rPr>
                        <a:t>Sacrifice</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4">
                  <a:txBody>
                    <a:bodyPr/>
                    <a:lstStyle/>
                    <a:p>
                      <a:r>
                        <a:rPr lang="en-GB" sz="1100" b="0" i="0" kern="1200" dirty="0">
                          <a:solidFill>
                            <a:srgbClr val="000000"/>
                          </a:solidFill>
                          <a:effectLst/>
                          <a:latin typeface="+mn-lt"/>
                          <a:ea typeface="+mn-ea"/>
                          <a:cs typeface="+mn-cs"/>
                        </a:rPr>
                        <a:t>The act or ceremony of making an offering to God or a god especially on an altar.</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11052527"/>
                  </a:ext>
                </a:extLst>
              </a:tr>
              <a:tr h="341373">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What constitutes a festival today?</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138904">
                <a:tc vMerge="1">
                  <a:txBody>
                    <a:bodyPr/>
                    <a:lstStyle/>
                    <a:p>
                      <a:endParaRPr lang="en-US"/>
                    </a:p>
                  </a:txBody>
                  <a:tcPr/>
                </a:tc>
                <a:tc vMerge="1">
                  <a:txBody>
                    <a:bodyPr/>
                    <a:lstStyle/>
                    <a:p>
                      <a:endParaRPr lang="en-US"/>
                    </a:p>
                  </a:txBody>
                  <a:tcPr/>
                </a:tc>
                <a:tc rowSpan="4">
                  <a:txBody>
                    <a:bodyPr/>
                    <a:lstStyle/>
                    <a:p>
                      <a:r>
                        <a:rPr lang="en-GB" sz="1050" b="0" i="0" kern="1200" dirty="0">
                          <a:solidFill>
                            <a:srgbClr val="000000"/>
                          </a:solidFill>
                          <a:effectLst/>
                          <a:latin typeface="+mn-lt"/>
                          <a:ea typeface="+mn-ea"/>
                          <a:cs typeface="+mn-cs"/>
                        </a:rPr>
                        <a:t>Diwali takes place annually and lasts for five days, marking the start of the </a:t>
                      </a:r>
                      <a:r>
                        <a:rPr lang="en-GB" sz="1050" b="1" i="0" kern="1200" dirty="0">
                          <a:solidFill>
                            <a:srgbClr val="000000"/>
                          </a:solidFill>
                          <a:effectLst/>
                          <a:latin typeface="+mn-lt"/>
                          <a:ea typeface="+mn-ea"/>
                          <a:cs typeface="+mn-cs"/>
                        </a:rPr>
                        <a:t>Hindu New Year</a:t>
                      </a:r>
                      <a:r>
                        <a:rPr lang="en-GB" sz="1050" b="0" i="0" kern="1200" dirty="0">
                          <a:solidFill>
                            <a:srgbClr val="000000"/>
                          </a:solidFill>
                          <a:effectLst/>
                          <a:latin typeface="+mn-lt"/>
                          <a:ea typeface="+mn-ea"/>
                          <a:cs typeface="+mn-cs"/>
                        </a:rPr>
                        <a:t>. The exact dates change each year and are determined by the position of the </a:t>
                      </a:r>
                      <a:r>
                        <a:rPr lang="en-GB" sz="1050" b="1" i="0" u="none" strike="noStrike" kern="1200" dirty="0">
                          <a:solidFill>
                            <a:srgbClr val="000000"/>
                          </a:solidFill>
                          <a:effectLst/>
                          <a:latin typeface="+mn-lt"/>
                          <a:ea typeface="+mn-ea"/>
                          <a:cs typeface="+mn-cs"/>
                          <a:hlinkClick r:id="rId2"/>
                        </a:rPr>
                        <a:t>moon</a:t>
                      </a:r>
                      <a:r>
                        <a:rPr lang="en-GB" sz="1050" b="0" i="0" kern="1200" dirty="0">
                          <a:solidFill>
                            <a:srgbClr val="000000"/>
                          </a:solidFill>
                          <a:effectLst/>
                          <a:latin typeface="+mn-lt"/>
                          <a:ea typeface="+mn-ea"/>
                          <a:cs typeface="+mn-cs"/>
                        </a:rPr>
                        <a:t> – but it usually falls between </a:t>
                      </a:r>
                      <a:r>
                        <a:rPr lang="en-GB" sz="1050" b="1" i="0" kern="1200" dirty="0">
                          <a:solidFill>
                            <a:srgbClr val="000000"/>
                          </a:solidFill>
                          <a:effectLst/>
                          <a:latin typeface="+mn-lt"/>
                          <a:ea typeface="+mn-ea"/>
                          <a:cs typeface="+mn-cs"/>
                        </a:rPr>
                        <a:t>October</a:t>
                      </a:r>
                      <a:r>
                        <a:rPr lang="en-GB" sz="1050" b="0" i="0" kern="1200" dirty="0">
                          <a:solidFill>
                            <a:srgbClr val="000000"/>
                          </a:solidFill>
                          <a:effectLst/>
                          <a:latin typeface="+mn-lt"/>
                          <a:ea typeface="+mn-ea"/>
                          <a:cs typeface="+mn-cs"/>
                        </a:rPr>
                        <a:t> and </a:t>
                      </a:r>
                      <a:r>
                        <a:rPr lang="en-GB" sz="1050" b="1" i="0" kern="1200" dirty="0">
                          <a:solidFill>
                            <a:srgbClr val="000000"/>
                          </a:solidFill>
                          <a:effectLst/>
                          <a:latin typeface="+mn-lt"/>
                          <a:ea typeface="+mn-ea"/>
                          <a:cs typeface="+mn-cs"/>
                        </a:rPr>
                        <a:t>November</a:t>
                      </a:r>
                      <a:r>
                        <a:rPr lang="en-GB" sz="1050" b="0" i="0" kern="1200" dirty="0">
                          <a:solidFill>
                            <a:srgbClr val="000000"/>
                          </a:solidFill>
                          <a:effectLst/>
                          <a:latin typeface="+mn-lt"/>
                          <a:ea typeface="+mn-ea"/>
                          <a:cs typeface="+mn-cs"/>
                        </a:rPr>
                        <a:t>.</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36419572"/>
                  </a:ext>
                </a:extLst>
              </a:tr>
              <a:tr h="246167">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rowSpan="2">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160061">
                <a:tc rowSpan="2">
                  <a:txBody>
                    <a:bodyPr/>
                    <a:lstStyle/>
                    <a:p>
                      <a:pPr lvl="0"/>
                      <a:r>
                        <a:rPr lang="en-GB" sz="1100" b="1" dirty="0">
                          <a:solidFill>
                            <a:srgbClr val="7C5DA3"/>
                          </a:solidFill>
                          <a:latin typeface="Century Gothic" pitchFamily="34"/>
                        </a:rPr>
                        <a:t>Reincarnation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Rebirth of the soul in a new body after death.</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147205399"/>
                  </a:ext>
                </a:extLst>
              </a:tr>
              <a:tr h="360096">
                <a:tc vMerge="1">
                  <a:txBody>
                    <a:bodyPr/>
                    <a:lstStyle/>
                    <a:p>
                      <a:pPr lvl="0"/>
                      <a:endParaRPr lang="en-GB" sz="1400" b="1" dirty="0">
                        <a:solidFill>
                          <a:srgbClr val="7C5DA3"/>
                        </a:solidFill>
                        <a:latin typeface="Century Gothic" pitchFamily="34"/>
                      </a:endParaRPr>
                    </a:p>
                  </a:txBody>
                  <a:tcPr/>
                </a:tc>
                <a:tc vMerge="1">
                  <a:txBody>
                    <a:bodyPr/>
                    <a:lstStyle/>
                    <a:p>
                      <a:pPr lvl="0"/>
                      <a:endParaRPr lang="en-GB" sz="900" dirty="0">
                        <a:solidFill>
                          <a:schemeClr val="tx1"/>
                        </a:solidFill>
                        <a:latin typeface="Century Gothic" panose="020B0502020202020204" pitchFamily="34" charset="0"/>
                      </a:endParaRPr>
                    </a:p>
                  </a:txBody>
                  <a:tcPr/>
                </a:tc>
                <a:tc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tc>
                <a:tc rowSpan="2">
                  <a:txBody>
                    <a:bodyPr/>
                    <a:lstStyle/>
                    <a:p>
                      <a:pPr lvl="0" algn="ctr"/>
                      <a:r>
                        <a:rPr lang="en-GB" sz="1400" b="1" dirty="0">
                          <a:solidFill>
                            <a:schemeClr val="bg1"/>
                          </a:solidFill>
                          <a:latin typeface="Century Gothic" pitchFamily="34"/>
                        </a:rPr>
                        <a:t>Useful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228741">
                <a:tc rowSpan="2">
                  <a:txBody>
                    <a:bodyPr/>
                    <a:lstStyle/>
                    <a:p>
                      <a:pPr lvl="0"/>
                      <a:endParaRPr lang="en-GB" sz="1100" b="1" dirty="0">
                        <a:solidFill>
                          <a:srgbClr val="7C5DA3"/>
                        </a:solidFill>
                        <a:latin typeface="Century Gothic" pitchFamily="34"/>
                      </a:endParaRPr>
                    </a:p>
                    <a:p>
                      <a:pPr lvl="0"/>
                      <a:r>
                        <a:rPr lang="en-GB" sz="1100" b="1" dirty="0">
                          <a:solidFill>
                            <a:srgbClr val="7C5DA3"/>
                          </a:solidFill>
                          <a:latin typeface="Century Gothic" pitchFamily="34"/>
                        </a:rPr>
                        <a:t>Mortality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b="0" i="0" kern="1200" dirty="0">
                          <a:solidFill>
                            <a:srgbClr val="000000"/>
                          </a:solidFill>
                          <a:effectLst/>
                          <a:latin typeface="+mn-lt"/>
                          <a:ea typeface="+mn-ea"/>
                          <a:cs typeface="+mn-cs"/>
                        </a:rPr>
                        <a:t>The quality or state of being mortal.</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1050" b="0" i="0" kern="1200" dirty="0">
                          <a:solidFill>
                            <a:srgbClr val="000000"/>
                          </a:solidFill>
                          <a:effectLst/>
                          <a:latin typeface="+mn-lt"/>
                          <a:ea typeface="+mn-ea"/>
                          <a:cs typeface="+mn-cs"/>
                        </a:rPr>
                        <a:t>Eid Al-</a:t>
                      </a:r>
                      <a:r>
                        <a:rPr lang="en-GB" sz="1050" b="0" i="0" kern="1200" dirty="0" err="1">
                          <a:solidFill>
                            <a:srgbClr val="000000"/>
                          </a:solidFill>
                          <a:effectLst/>
                          <a:latin typeface="+mn-lt"/>
                          <a:ea typeface="+mn-ea"/>
                          <a:cs typeface="+mn-cs"/>
                        </a:rPr>
                        <a:t>Fitr</a:t>
                      </a:r>
                      <a:r>
                        <a:rPr lang="en-GB" sz="1050" b="0" i="0" kern="1200" dirty="0">
                          <a:solidFill>
                            <a:srgbClr val="000000"/>
                          </a:solidFill>
                          <a:effectLst/>
                          <a:latin typeface="+mn-lt"/>
                          <a:ea typeface="+mn-ea"/>
                          <a:cs typeface="+mn-cs"/>
                        </a:rPr>
                        <a:t> is a three day celebration to mark the end of </a:t>
                      </a:r>
                      <a:r>
                        <a:rPr lang="en-GB" sz="1050" b="0" i="0" u="none" strike="noStrike" kern="1200" dirty="0">
                          <a:solidFill>
                            <a:srgbClr val="000000"/>
                          </a:solidFill>
                          <a:effectLst/>
                          <a:latin typeface="+mn-lt"/>
                          <a:ea typeface="+mn-ea"/>
                          <a:cs typeface="+mn-cs"/>
                          <a:hlinkClick r:id="rId3"/>
                        </a:rPr>
                        <a:t>Ramadan</a:t>
                      </a:r>
                      <a:r>
                        <a:rPr lang="en-GB" sz="1050" b="0" i="0" kern="1200" dirty="0">
                          <a:solidFill>
                            <a:srgbClr val="000000"/>
                          </a:solidFill>
                          <a:effectLst/>
                          <a:latin typeface="+mn-lt"/>
                          <a:ea typeface="+mn-ea"/>
                          <a:cs typeface="+mn-cs"/>
                        </a:rPr>
                        <a:t> and the end of fasting.</a:t>
                      </a:r>
                      <a:endParaRPr lang="en-GB" sz="1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241968">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200" dirty="0">
                          <a:hlinkClick r:id="rId4"/>
                        </a:rPr>
                        <a:t>https://www.reonline.org.uk/festival-calendar/</a:t>
                      </a:r>
                      <a:endParaRPr lang="en-GB" sz="1200" dirty="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907612">
                <a:tc>
                  <a:txBody>
                    <a:bodyPr/>
                    <a:lstStyle/>
                    <a:p>
                      <a:endParaRPr lang="en-GB" sz="1100" dirty="0"/>
                    </a:p>
                    <a:p>
                      <a:r>
                        <a:rPr lang="en-GB" sz="1100" dirty="0">
                          <a:solidFill>
                            <a:srgbClr val="7C5DA3"/>
                          </a:solidFill>
                        </a:rPr>
                        <a:t>Rangoli</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1" i="0" kern="1200" dirty="0">
                          <a:solidFill>
                            <a:srgbClr val="000000"/>
                          </a:solidFill>
                          <a:effectLst/>
                          <a:latin typeface="+mn-lt"/>
                          <a:ea typeface="+mn-ea"/>
                          <a:cs typeface="+mn-cs"/>
                        </a:rPr>
                        <a:t>Rangoli</a:t>
                      </a:r>
                      <a:r>
                        <a:rPr lang="en-GB" sz="1100" b="0" i="0" kern="1200" dirty="0">
                          <a:solidFill>
                            <a:srgbClr val="000000"/>
                          </a:solidFill>
                          <a:effectLst/>
                          <a:latin typeface="+mn-lt"/>
                          <a:ea typeface="+mn-ea"/>
                          <a:cs typeface="+mn-cs"/>
                        </a:rPr>
                        <a:t> art from India, is a folk art used during Hindu festivals to bring good luck and welcome the Hindu deities</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050" b="0" i="0" kern="1200" dirty="0">
                          <a:solidFill>
                            <a:srgbClr val="000000"/>
                          </a:solidFill>
                          <a:effectLst/>
                          <a:latin typeface="+mn-lt"/>
                          <a:ea typeface="+mn-ea"/>
                          <a:cs typeface="+mn-cs"/>
                        </a:rPr>
                        <a:t>Easter, a Christian holiday, celebrates the resurrection of Jesus Christ which occurred on the third day after he was crucified on the cross.</a:t>
                      </a:r>
                      <a:endParaRPr lang="en-GB" sz="1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dirty="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786658">
                <a:tc>
                  <a:txBody>
                    <a:bodyPr/>
                    <a:lstStyle/>
                    <a:p>
                      <a:r>
                        <a:rPr lang="en-GB" sz="1100" dirty="0"/>
                        <a:t>Penitence</a:t>
                      </a:r>
                    </a:p>
                    <a:p>
                      <a:endParaRPr lang="en-GB"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Sorrow for sins or faults. </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50" b="0" i="0" kern="1200" dirty="0">
                          <a:solidFill>
                            <a:srgbClr val="000000"/>
                          </a:solidFill>
                          <a:effectLst/>
                          <a:latin typeface="+mn-lt"/>
                          <a:ea typeface="+mn-ea"/>
                          <a:cs typeface="+mn-cs"/>
                        </a:rPr>
                        <a:t>Passover is the eight-day observance commemorating the freedom and exodus of the Israelites (Jewish slaves) from Egypt during the reign of the Pharaoh Ramses II.</a:t>
                      </a:r>
                      <a:endParaRPr lang="en-GB" sz="5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2" name="Picture 1">
            <a:extLst>
              <a:ext uri="{FF2B5EF4-FFF2-40B4-BE49-F238E27FC236}">
                <a16:creationId xmlns:a16="http://schemas.microsoft.com/office/drawing/2014/main" id="{7AE316D7-6B2A-DE4C-A278-5574673EF2AE}"/>
              </a:ext>
            </a:extLst>
          </p:cNvPr>
          <p:cNvPicPr>
            <a:picLocks noChangeAspect="1"/>
          </p:cNvPicPr>
          <p:nvPr/>
        </p:nvPicPr>
        <p:blipFill>
          <a:blip r:embed="rId5"/>
          <a:stretch>
            <a:fillRect/>
          </a:stretch>
        </p:blipFill>
        <p:spPr>
          <a:xfrm>
            <a:off x="3412900" y="549275"/>
            <a:ext cx="3657601" cy="2194561"/>
          </a:xfrm>
          <a:prstGeom prst="rect">
            <a:avLst/>
          </a:prstGeom>
        </p:spPr>
      </p:pic>
    </p:spTree>
    <p:extLst>
      <p:ext uri="{BB962C8B-B14F-4D97-AF65-F5344CB8AC3E}">
        <p14:creationId xmlns:p14="http://schemas.microsoft.com/office/powerpoint/2010/main" val="2207497451"/>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66674" y="0"/>
            <a:ext cx="9010651" cy="549275"/>
          </a:xfrm>
        </p:spPr>
        <p:txBody>
          <a:bodyPr anchorCtr="1"/>
          <a:lstStyle/>
          <a:p>
            <a:r>
              <a:rPr lang="en-GB" sz="2000" i="1" dirty="0"/>
              <a:t>What can we learn from religions about temptation, right and wrong? Year 4 and 4/5</a:t>
            </a:r>
            <a:endParaRPr lang="en-GB" sz="2000" dirty="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799925750"/>
              </p:ext>
            </p:extLst>
          </p:nvPr>
        </p:nvGraphicFramePr>
        <p:xfrm>
          <a:off x="66675" y="549275"/>
          <a:ext cx="9010651" cy="5339090"/>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198">
                <a:tc gridSpan="2">
                  <a:txBody>
                    <a:bodyPr/>
                    <a:lstStyle/>
                    <a:p>
                      <a:pPr lvl="0" algn="ctr"/>
                      <a:r>
                        <a:rPr lang="en-GB" sz="12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2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51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rgbClr val="7C5DA3"/>
                          </a:solidFill>
                          <a:effectLst/>
                          <a:latin typeface="+mn-lt"/>
                          <a:ea typeface="+mn-ea"/>
                          <a:cs typeface="+mn-cs"/>
                        </a:rPr>
                        <a:t>Temptation  </a:t>
                      </a:r>
                      <a:r>
                        <a:rPr lang="en-GB" sz="1400" b="1" kern="1200" dirty="0">
                          <a:solidFill>
                            <a:srgbClr val="000000"/>
                          </a:solidFill>
                          <a:effectLst/>
                          <a:latin typeface="+mn-lt"/>
                          <a:ea typeface="+mn-ea"/>
                          <a:cs typeface="+mn-cs"/>
                        </a:rPr>
                        <a:t>  </a:t>
                      </a:r>
                      <a:endParaRPr lang="en-GB" sz="1100" dirty="0"/>
                    </a:p>
                    <a:p>
                      <a:pPr lvl="0"/>
                      <a:endParaRPr lang="en-GB" sz="11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The act of considering or causing to consider doing something wrong or unwise.</a:t>
                      </a:r>
                      <a:endParaRPr lang="en-GB" sz="5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rgbClr val="000000"/>
                          </a:solidFill>
                          <a:effectLst/>
                          <a:latin typeface="+mn-lt"/>
                          <a:ea typeface="+mn-ea"/>
                          <a:cs typeface="+mn-cs"/>
                        </a:rPr>
                        <a:t>What is temptation? </a:t>
                      </a:r>
                      <a:endParaRPr lang="en-GB" sz="800" dirty="0">
                        <a:effectLst/>
                      </a:endParaRPr>
                    </a:p>
                    <a:p>
                      <a:pPr lvl="0"/>
                      <a:endParaRPr lang="en-GB" sz="800" dirty="0">
                        <a:latin typeface="Century Gothic" pitchFamily="34"/>
                      </a:endParaRPr>
                    </a:p>
                    <a:p>
                      <a:pPr lvl="0"/>
                      <a:endParaRPr lang="en-GB" sz="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16466">
                <a:tc>
                  <a:txBody>
                    <a:bodyPr/>
                    <a:lstStyle/>
                    <a:p>
                      <a:r>
                        <a:rPr lang="en-GB" sz="1100" b="1" dirty="0">
                          <a:solidFill>
                            <a:srgbClr val="7C5DA3"/>
                          </a:solidFill>
                          <a:latin typeface="Century Gothic" pitchFamily="34"/>
                        </a:rPr>
                        <a:t>Serpent</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A long, narrow reptile that has scales but no legs.</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rgbClr val="000000"/>
                          </a:solidFill>
                          <a:effectLst/>
                          <a:latin typeface="+mn-lt"/>
                          <a:ea typeface="+mn-ea"/>
                          <a:cs typeface="+mn-cs"/>
                        </a:rPr>
                        <a:t>What can we learn from the Muslim ritual of stoning the devil? </a:t>
                      </a:r>
                      <a:endParaRPr lang="en-GB" sz="800" dirty="0">
                        <a:effectLst/>
                      </a:endParaRPr>
                    </a:p>
                    <a:p>
                      <a:pPr lvl="0"/>
                      <a:endParaRPr lang="en-GB" sz="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199830">
                <a:tc rowSpan="2">
                  <a:txBody>
                    <a:bodyPr/>
                    <a:lstStyle/>
                    <a:p>
                      <a:r>
                        <a:rPr lang="en-GB" sz="1100" b="1" dirty="0">
                          <a:solidFill>
                            <a:srgbClr val="7C5DA3"/>
                          </a:solidFill>
                          <a:latin typeface="Century Gothic" pitchFamily="34"/>
                        </a:rPr>
                        <a:t>Punishment</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The act of making a wrongdoer suffer</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04144331"/>
                  </a:ext>
                </a:extLst>
              </a:tr>
              <a:tr h="70204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rgbClr val="000000"/>
                          </a:solidFill>
                          <a:effectLst/>
                          <a:latin typeface="+mn-lt"/>
                          <a:ea typeface="+mn-ea"/>
                          <a:cs typeface="+mn-cs"/>
                        </a:rPr>
                        <a:t>What can we learn from the Christian ritual of the sacrament of reconciliation? </a:t>
                      </a:r>
                      <a:endParaRPr lang="en-GB" sz="800" dirty="0">
                        <a:effectLst/>
                      </a:endParaRPr>
                    </a:p>
                    <a:p>
                      <a:pPr lvl="0"/>
                      <a:endParaRPr lang="en-GB" sz="8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688932">
                <a:tc>
                  <a:txBody>
                    <a:bodyPr/>
                    <a:lstStyle/>
                    <a:p>
                      <a:r>
                        <a:rPr lang="en-US" sz="1400" dirty="0">
                          <a:solidFill>
                            <a:srgbClr val="7C5DA3"/>
                          </a:solidFill>
                        </a:rPr>
                        <a:t>Promise</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A statement by a person that he or she will do or not do something</a:t>
                      </a:r>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en-GB" sz="1600" b="1" dirty="0">
                          <a:solidFill>
                            <a:srgbClr val="7C5DA3"/>
                          </a:solidFill>
                          <a:latin typeface="Century Gothic" panose="020B0502020202020204" pitchFamily="34" charset="0"/>
                        </a:rPr>
                        <a:t>Sticky Knowledge</a:t>
                      </a:r>
                      <a:endParaRPr lang="en-US" sz="36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rgbClr val="000000"/>
                          </a:solidFill>
                          <a:effectLst/>
                          <a:latin typeface="+mn-lt"/>
                          <a:ea typeface="+mn-ea"/>
                          <a:cs typeface="+mn-cs"/>
                        </a:rPr>
                        <a:t>If you do something wrong can it be put right? </a:t>
                      </a:r>
                      <a:endParaRPr lang="en-GB" sz="800" dirty="0">
                        <a:effectLst/>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1683260"/>
                  </a:ext>
                </a:extLst>
              </a:tr>
              <a:tr h="762361">
                <a:tc>
                  <a:txBody>
                    <a:bodyPr/>
                    <a:lstStyle/>
                    <a:p>
                      <a:r>
                        <a:rPr lang="en-US" sz="1400" dirty="0">
                          <a:solidFill>
                            <a:srgbClr val="7C5DA3"/>
                          </a:solidFill>
                        </a:rPr>
                        <a:t>Behave</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To </a:t>
                      </a:r>
                      <a:r>
                        <a:rPr lang="en-GB" sz="1100" b="1" i="0" kern="1200" dirty="0">
                          <a:solidFill>
                            <a:srgbClr val="000000"/>
                          </a:solidFill>
                          <a:effectLst/>
                          <a:latin typeface="+mn-lt"/>
                          <a:ea typeface="+mn-ea"/>
                          <a:cs typeface="+mn-cs"/>
                        </a:rPr>
                        <a:t>act</a:t>
                      </a:r>
                      <a:r>
                        <a:rPr lang="en-GB" sz="1100" b="0" i="0" kern="1200" dirty="0">
                          <a:solidFill>
                            <a:srgbClr val="000000"/>
                          </a:solidFill>
                          <a:effectLst/>
                          <a:latin typeface="+mn-lt"/>
                          <a:ea typeface="+mn-ea"/>
                          <a:cs typeface="+mn-cs"/>
                        </a:rPr>
                        <a:t> in a particular manner</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kern="1200" dirty="0">
                          <a:solidFill>
                            <a:srgbClr val="000000"/>
                          </a:solidFill>
                          <a:effectLst/>
                          <a:latin typeface="+mn-lt"/>
                          <a:ea typeface="+mn-ea"/>
                          <a:cs typeface="+mn-cs"/>
                        </a:rPr>
                        <a:t>On the pilgrimage to Makkah. Muslims collect 21 tiny stones and throw them, 7 each at three pillars to reject evil and to pursue a life of submission to God.</a:t>
                      </a:r>
                      <a:br>
                        <a:rPr lang="en-GB" sz="1100" kern="1200" dirty="0">
                          <a:solidFill>
                            <a:srgbClr val="000000"/>
                          </a:solidFill>
                          <a:effectLst/>
                          <a:latin typeface="+mn-lt"/>
                          <a:ea typeface="+mn-ea"/>
                          <a:cs typeface="+mn-cs"/>
                        </a:rPr>
                      </a:b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rgbClr val="000000"/>
                          </a:solidFill>
                          <a:effectLst/>
                          <a:latin typeface="+mn-lt"/>
                          <a:ea typeface="+mn-ea"/>
                          <a:cs typeface="+mn-cs"/>
                        </a:rPr>
                        <a:t>How do religious people decide how to solve dilemmas? </a:t>
                      </a:r>
                      <a:endParaRPr lang="en-GB" sz="800" dirty="0">
                        <a:effectLst/>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03336328"/>
                  </a:ext>
                </a:extLst>
              </a:tr>
              <a:tr h="795539">
                <a:tc>
                  <a:txBody>
                    <a:bodyPr/>
                    <a:lstStyle/>
                    <a:p>
                      <a:r>
                        <a:rPr lang="en-GB" sz="1400" b="1">
                          <a:solidFill>
                            <a:srgbClr val="7C5DA3"/>
                          </a:solidFill>
                          <a:latin typeface="Century Gothic" pitchFamily="34"/>
                        </a:rPr>
                        <a:t>Grateful</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b="0" i="0" kern="1200" dirty="0">
                          <a:solidFill>
                            <a:srgbClr val="000000"/>
                          </a:solidFill>
                          <a:effectLst/>
                          <a:latin typeface="+mn-lt"/>
                          <a:ea typeface="+mn-ea"/>
                          <a:cs typeface="+mn-cs"/>
                        </a:rPr>
                        <a:t> Focusing on what's good in our lives and being </a:t>
                      </a:r>
                      <a:r>
                        <a:rPr lang="en-GB" sz="1200" b="1" i="0" kern="1200" dirty="0">
                          <a:solidFill>
                            <a:srgbClr val="000000"/>
                          </a:solidFill>
                          <a:effectLst/>
                          <a:latin typeface="+mn-lt"/>
                          <a:ea typeface="+mn-ea"/>
                          <a:cs typeface="+mn-cs"/>
                        </a:rPr>
                        <a:t>thankful</a:t>
                      </a:r>
                      <a:r>
                        <a:rPr lang="en-GB" sz="1200" b="0" i="0" kern="1200" dirty="0">
                          <a:solidFill>
                            <a:srgbClr val="000000"/>
                          </a:solidFill>
                          <a:effectLst/>
                          <a:latin typeface="+mn-lt"/>
                          <a:ea typeface="+mn-ea"/>
                          <a:cs typeface="+mn-cs"/>
                        </a:rPr>
                        <a:t> for the things we have.</a:t>
                      </a:r>
                      <a:endParaRPr lang="en-US" sz="12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200" b="1" kern="1200" dirty="0">
                          <a:solidFill>
                            <a:srgbClr val="000000"/>
                          </a:solidFill>
                          <a:effectLst/>
                          <a:latin typeface="+mn-lt"/>
                          <a:ea typeface="+mn-ea"/>
                          <a:cs typeface="+mn-cs"/>
                        </a:rPr>
                        <a:t>Confession -  </a:t>
                      </a:r>
                      <a:r>
                        <a:rPr lang="en-GB" sz="1200" kern="1200" dirty="0">
                          <a:solidFill>
                            <a:srgbClr val="000000"/>
                          </a:solidFill>
                          <a:effectLst/>
                          <a:latin typeface="+mn-lt"/>
                          <a:ea typeface="+mn-ea"/>
                          <a:cs typeface="+mn-cs"/>
                        </a:rPr>
                        <a:t>This sacrament, especially used in Roman Catholic communities and makes links between God’s forgiveness and confession. </a:t>
                      </a:r>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r>
                        <a:rPr lang="en-US" sz="1200" b="1" dirty="0">
                          <a:solidFill>
                            <a:srgbClr val="7030A0"/>
                          </a:solidFill>
                        </a:rPr>
                        <a:t>Useful websites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000000"/>
                          </a:solidFill>
                          <a:effectLst/>
                          <a:latin typeface="+mn-lt"/>
                          <a:ea typeface="+mn-ea"/>
                          <a:cs typeface="+mn-cs"/>
                        </a:rPr>
                        <a:t>https://</a:t>
                      </a:r>
                      <a:r>
                        <a:rPr lang="en-GB" sz="1200" kern="1200" dirty="0" err="1">
                          <a:solidFill>
                            <a:srgbClr val="000000"/>
                          </a:solidFill>
                          <a:effectLst/>
                          <a:latin typeface="+mn-lt"/>
                          <a:ea typeface="+mn-ea"/>
                          <a:cs typeface="+mn-cs"/>
                        </a:rPr>
                        <a:t>www.biblegateway.com</a:t>
                      </a:r>
                      <a:r>
                        <a:rPr lang="en-GB" sz="1200" kern="1200" dirty="0">
                          <a:solidFill>
                            <a:srgbClr val="000000"/>
                          </a:solidFill>
                          <a:effectLst/>
                          <a:latin typeface="+mn-lt"/>
                          <a:ea typeface="+mn-ea"/>
                          <a:cs typeface="+mn-cs"/>
                        </a:rPr>
                        <a:t>/passage/?search=Genesis+2+-3%3A24&amp;version=NRSV </a:t>
                      </a:r>
                      <a:endParaRPr lang="en-GB" sz="1000" dirty="0"/>
                    </a:p>
                    <a:p>
                      <a:endParaRPr lang="en-US" dirty="0">
                        <a:solidFill>
                          <a:schemeClr val="bg1"/>
                        </a:solidFill>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05285800"/>
                  </a:ext>
                </a:extLst>
              </a:tr>
            </a:tbl>
          </a:graphicData>
        </a:graphic>
      </p:graphicFrame>
      <p:pic>
        <p:nvPicPr>
          <p:cNvPr id="2" name="Picture 1">
            <a:extLst>
              <a:ext uri="{FF2B5EF4-FFF2-40B4-BE49-F238E27FC236}">
                <a16:creationId xmlns:a16="http://schemas.microsoft.com/office/drawing/2014/main" id="{1990428E-F45A-DA44-A571-BCA868B0D917}"/>
              </a:ext>
            </a:extLst>
          </p:cNvPr>
          <p:cNvPicPr>
            <a:picLocks noChangeAspect="1"/>
          </p:cNvPicPr>
          <p:nvPr/>
        </p:nvPicPr>
        <p:blipFill>
          <a:blip r:embed="rId2"/>
          <a:stretch>
            <a:fillRect/>
          </a:stretch>
        </p:blipFill>
        <p:spPr>
          <a:xfrm>
            <a:off x="3989923" y="549275"/>
            <a:ext cx="2579289" cy="2455932"/>
          </a:xfrm>
          <a:prstGeom prst="rect">
            <a:avLst/>
          </a:prstGeom>
        </p:spPr>
      </p:pic>
    </p:spTree>
    <p:extLst>
      <p:ext uri="{BB962C8B-B14F-4D97-AF65-F5344CB8AC3E}">
        <p14:creationId xmlns:p14="http://schemas.microsoft.com/office/powerpoint/2010/main" val="3223660676"/>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2000" i="1" dirty="0"/>
              <a:t>What helps Hindu people as they try to be good? Year  4 and 4/5</a:t>
            </a:r>
            <a:endParaRPr lang="en-GB" sz="2000" dirty="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104389357"/>
              </p:ext>
            </p:extLst>
          </p:nvPr>
        </p:nvGraphicFramePr>
        <p:xfrm>
          <a:off x="66675" y="549275"/>
          <a:ext cx="9010651" cy="5846759"/>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19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5162">
                <a:tc>
                  <a:txBody>
                    <a:bodyPr/>
                    <a:lstStyle/>
                    <a:p>
                      <a:pPr lvl="0"/>
                      <a:endParaRPr lang="en-GB" sz="1100" b="1" dirty="0">
                        <a:solidFill>
                          <a:srgbClr val="7C5DA3"/>
                        </a:solidFill>
                        <a:latin typeface="Century Gothic" pitchFamily="34"/>
                      </a:endParaRPr>
                    </a:p>
                    <a:p>
                      <a:pPr lvl="0"/>
                      <a:endParaRPr lang="en-GB" sz="1100" b="1" dirty="0">
                        <a:solidFill>
                          <a:srgbClr val="7C5DA3"/>
                        </a:solidFill>
                        <a:latin typeface="Century Gothic" pitchFamily="34"/>
                      </a:endParaRPr>
                    </a:p>
                    <a:p>
                      <a:pPr lvl="0"/>
                      <a:r>
                        <a:rPr lang="en-GB" sz="1100" b="1" dirty="0">
                          <a:solidFill>
                            <a:srgbClr val="7C5DA3"/>
                          </a:solidFill>
                          <a:latin typeface="Century Gothic" pitchFamily="34"/>
                        </a:rPr>
                        <a:t>Karma</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Is a word </a:t>
                      </a:r>
                      <a:r>
                        <a:rPr lang="en-GB" sz="1100" b="1" i="0" kern="1200" dirty="0">
                          <a:solidFill>
                            <a:srgbClr val="000000"/>
                          </a:solidFill>
                          <a:effectLst/>
                          <a:latin typeface="+mn-lt"/>
                          <a:ea typeface="+mn-ea"/>
                          <a:cs typeface="+mn-cs"/>
                        </a:rPr>
                        <a:t>meaning</a:t>
                      </a:r>
                      <a:r>
                        <a:rPr lang="en-GB" sz="1100" b="0" i="0" kern="1200" dirty="0">
                          <a:solidFill>
                            <a:srgbClr val="000000"/>
                          </a:solidFill>
                          <a:effectLst/>
                          <a:latin typeface="+mn-lt"/>
                          <a:ea typeface="+mn-ea"/>
                          <a:cs typeface="+mn-cs"/>
                        </a:rPr>
                        <a:t> the result of a person's actions as well as the actions themselves</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100" dirty="0"/>
                        <a:t>What are the key concepts for most Hindus?</a:t>
                      </a:r>
                      <a:endParaRPr lang="en-GB" sz="1100" dirty="0">
                        <a:latin typeface="Century Gothic" pitchFamily="34"/>
                      </a:endParaRPr>
                    </a:p>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78888">
                <a:tc>
                  <a:txBody>
                    <a:bodyPr/>
                    <a:lstStyle/>
                    <a:p>
                      <a:r>
                        <a:rPr lang="en-GB" sz="1100" b="1">
                          <a:solidFill>
                            <a:srgbClr val="7C5DA3"/>
                          </a:solidFill>
                          <a:latin typeface="Century Gothic" pitchFamily="34"/>
                        </a:rPr>
                        <a:t>Dharma</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Is the spiritual law for human beings</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r>
                        <a:rPr lang="en-GB" sz="1100" dirty="0"/>
                        <a:t>What is karma</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119391">
                <a:tc rowSpan="3">
                  <a:txBody>
                    <a:bodyPr/>
                    <a:lstStyle/>
                    <a:p>
                      <a:r>
                        <a:rPr lang="en-GB" sz="1100" b="1">
                          <a:solidFill>
                            <a:srgbClr val="7C5DA3"/>
                          </a:solidFill>
                          <a:latin typeface="Century Gothic" pitchFamily="34"/>
                        </a:rPr>
                        <a:t>Samsara</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100" b="1" i="0" kern="1200" dirty="0">
                          <a:solidFill>
                            <a:srgbClr val="000000"/>
                          </a:solidFill>
                          <a:effectLst/>
                          <a:latin typeface="+mn-lt"/>
                          <a:ea typeface="+mn-ea"/>
                          <a:cs typeface="+mn-cs"/>
                        </a:rPr>
                        <a:t>Samsara</a:t>
                      </a:r>
                      <a:r>
                        <a:rPr lang="en-GB" sz="1100" b="0" i="0" kern="1200" dirty="0">
                          <a:solidFill>
                            <a:srgbClr val="000000"/>
                          </a:solidFill>
                          <a:effectLst/>
                          <a:latin typeface="+mn-lt"/>
                          <a:ea typeface="+mn-ea"/>
                          <a:cs typeface="+mn-cs"/>
                        </a:rPr>
                        <a:t> is a Buddhist term, </a:t>
                      </a:r>
                      <a:r>
                        <a:rPr lang="en-GB" sz="1100" b="1" i="0" kern="1200" dirty="0">
                          <a:solidFill>
                            <a:srgbClr val="000000"/>
                          </a:solidFill>
                          <a:effectLst/>
                          <a:latin typeface="+mn-lt"/>
                          <a:ea typeface="+mn-ea"/>
                          <a:cs typeface="+mn-cs"/>
                        </a:rPr>
                        <a:t>meaning</a:t>
                      </a:r>
                      <a:r>
                        <a:rPr lang="en-GB" sz="1100" b="0" i="0" kern="1200" dirty="0">
                          <a:solidFill>
                            <a:srgbClr val="000000"/>
                          </a:solidFill>
                          <a:effectLst/>
                          <a:latin typeface="+mn-lt"/>
                          <a:ea typeface="+mn-ea"/>
                          <a:cs typeface="+mn-cs"/>
                        </a:rPr>
                        <a:t> the conditioned state of mind</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93334774"/>
                  </a:ext>
                </a:extLst>
              </a:tr>
              <a:tr h="662878">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lvl="0"/>
                      <a:r>
                        <a:rPr lang="en-GB" sz="1100" dirty="0"/>
                        <a:t>What is samsara and moksha?</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528710">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lvl="0"/>
                      <a:r>
                        <a:rPr lang="en-GB" sz="1100" dirty="0"/>
                        <a:t>What are the 4 aims of life for Hindus?</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594376">
                <a:tc rowSpan="2">
                  <a:txBody>
                    <a:bodyPr/>
                    <a:lstStyle/>
                    <a:p>
                      <a:r>
                        <a:rPr lang="en-GB" sz="1100" b="1">
                          <a:solidFill>
                            <a:srgbClr val="7C5DA3"/>
                          </a:solidFill>
                          <a:latin typeface="Century Gothic" pitchFamily="34"/>
                        </a:rPr>
                        <a:t>Moksha</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a:solidFill>
                            <a:srgbClr val="000000"/>
                          </a:solidFill>
                          <a:effectLst/>
                          <a:latin typeface="+mn-lt"/>
                          <a:ea typeface="+mn-ea"/>
                          <a:cs typeface="+mn-cs"/>
                        </a:rPr>
                        <a:t>The liberation from the cycle of death and rebirth</a:t>
                      </a:r>
                      <a:endParaRPr lang="en-US" sz="11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200" b="1" dirty="0">
                          <a:solidFill>
                            <a:srgbClr val="7C5DA3"/>
                          </a:solidFill>
                          <a:latin typeface="Century Gothic" panose="020B0502020202020204" pitchFamily="34" charset="0"/>
                        </a:rPr>
                        <a:t>Sticky Knowledge</a:t>
                      </a:r>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lvl="0"/>
                      <a:r>
                        <a:rPr lang="en-GB" sz="1100" dirty="0"/>
                        <a:t>How do Hindus make a difference in the world- wide community?</a:t>
                      </a:r>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9253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rowSpan="2">
                  <a:txBody>
                    <a:bodyPr/>
                    <a:lstStyle/>
                    <a:p>
                      <a:pPr lvl="0" algn="ctr"/>
                      <a:r>
                        <a:rPr lang="en-GB" sz="11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575006">
                <a:tc>
                  <a:txBody>
                    <a:bodyPr/>
                    <a:lstStyle/>
                    <a:p>
                      <a:r>
                        <a:rPr lang="en-GB" sz="1100" b="1">
                          <a:solidFill>
                            <a:srgbClr val="7C5DA3"/>
                          </a:solidFill>
                          <a:latin typeface="Century Gothic" pitchFamily="34"/>
                        </a:rPr>
                        <a:t>Brahman</a:t>
                      </a:r>
                      <a:endParaRPr lang="en-GB"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1" i="0" kern="1200" dirty="0">
                          <a:solidFill>
                            <a:srgbClr val="000000"/>
                          </a:solidFill>
                          <a:effectLst/>
                          <a:latin typeface="+mn-lt"/>
                          <a:ea typeface="+mn-ea"/>
                          <a:cs typeface="+mn-cs"/>
                        </a:rPr>
                        <a:t>Brahman</a:t>
                      </a:r>
                      <a:r>
                        <a:rPr lang="en-GB" sz="1100" b="0" i="0" kern="1200" dirty="0">
                          <a:solidFill>
                            <a:srgbClr val="000000"/>
                          </a:solidFill>
                          <a:effectLst/>
                          <a:latin typeface="+mn-lt"/>
                          <a:ea typeface="+mn-ea"/>
                          <a:cs typeface="+mn-cs"/>
                        </a:rPr>
                        <a:t> is the concept of God in Hinduism.</a:t>
                      </a:r>
                      <a:endParaRPr lang="en-GB"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lgn="l">
                        <a:buFont typeface="Wingdings" panose="05000000000000000000" pitchFamily="2" charset="2"/>
                        <a:buChar char="q"/>
                      </a:pPr>
                      <a:r>
                        <a:rPr lang="en-GB" sz="1100" b="0" i="0" kern="1200" dirty="0">
                          <a:solidFill>
                            <a:srgbClr val="000000"/>
                          </a:solidFill>
                          <a:effectLst/>
                          <a:latin typeface="+mn-lt"/>
                          <a:ea typeface="+mn-ea"/>
                          <a:cs typeface="+mn-cs"/>
                        </a:rPr>
                        <a:t>Hinduism has over 1 billion followers worldwide, with about 95% of Hindus living in India. At the time of the 2011 census, there were over 800,000 Hindus living in the UK.</a:t>
                      </a:r>
                      <a:endParaRPr lang="en-GB" sz="1100" b="0" dirty="0">
                        <a:solidFill>
                          <a:schemeClr val="tx1"/>
                        </a:solidFill>
                        <a:latin typeface="Century Gothic" panose="020B0502020202020204" pitchFamily="34" charset="0"/>
                        <a:cs typeface="Centaur" panose="020F050202020403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594376">
                <a:tc>
                  <a:txBody>
                    <a:bodyPr/>
                    <a:lstStyle/>
                    <a:p>
                      <a:pPr lvl="0"/>
                      <a:r>
                        <a:rPr lang="en-GB" sz="1100" b="1" dirty="0">
                          <a:solidFill>
                            <a:srgbClr val="7C5DA3"/>
                          </a:solidFill>
                          <a:latin typeface="Century Gothic" pitchFamily="34"/>
                        </a:rPr>
                        <a:t>Reincarnation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b="0" i="0" kern="1200" dirty="0">
                          <a:solidFill>
                            <a:srgbClr val="000000"/>
                          </a:solidFill>
                          <a:effectLst/>
                          <a:latin typeface="+mn-lt"/>
                          <a:ea typeface="+mn-ea"/>
                          <a:cs typeface="+mn-cs"/>
                        </a:rPr>
                        <a:t>rebirth of the soul in a new body after death.</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b="0" i="0" kern="1200" dirty="0">
                          <a:solidFill>
                            <a:srgbClr val="000000"/>
                          </a:solidFill>
                          <a:effectLst/>
                          <a:latin typeface="+mn-lt"/>
                          <a:ea typeface="+mn-ea"/>
                          <a:cs typeface="+mn-cs"/>
                        </a:rPr>
                        <a:t>This is the </a:t>
                      </a:r>
                      <a:r>
                        <a:rPr lang="en-GB" sz="1100" b="1" i="0" kern="1200" dirty="0">
                          <a:solidFill>
                            <a:srgbClr val="000000"/>
                          </a:solidFill>
                          <a:effectLst/>
                          <a:latin typeface="+mn-lt"/>
                          <a:ea typeface="+mn-ea"/>
                          <a:cs typeface="+mn-cs"/>
                        </a:rPr>
                        <a:t>Om</a:t>
                      </a:r>
                      <a:r>
                        <a:rPr lang="en-GB" sz="1100" b="0" i="0" kern="1200" dirty="0">
                          <a:solidFill>
                            <a:srgbClr val="000000"/>
                          </a:solidFill>
                          <a:effectLst/>
                          <a:latin typeface="+mn-lt"/>
                          <a:ea typeface="+mn-ea"/>
                          <a:cs typeface="+mn-cs"/>
                        </a:rPr>
                        <a:t> symbol (sometimes written as </a:t>
                      </a:r>
                      <a:r>
                        <a:rPr lang="en-GB" sz="1100" b="1" i="0" kern="1200" dirty="0" err="1">
                          <a:solidFill>
                            <a:srgbClr val="000000"/>
                          </a:solidFill>
                          <a:effectLst/>
                          <a:latin typeface="+mn-lt"/>
                          <a:ea typeface="+mn-ea"/>
                          <a:cs typeface="+mn-cs"/>
                        </a:rPr>
                        <a:t>Aum</a:t>
                      </a:r>
                      <a:r>
                        <a:rPr lang="en-GB" sz="1100" b="0" i="0" kern="1200" dirty="0">
                          <a:solidFill>
                            <a:srgbClr val="000000"/>
                          </a:solidFill>
                          <a:effectLst/>
                          <a:latin typeface="+mn-lt"/>
                          <a:ea typeface="+mn-ea"/>
                          <a:cs typeface="+mn-cs"/>
                        </a:rPr>
                        <a:t>) and it is the Hindu word or sound for God. Hindus will say this at the beginning and end of all prayers.</a:t>
                      </a:r>
                      <a:endParaRPr lang="en-GB" sz="11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r>
                        <a:rPr lang="en-GB" sz="1100" dirty="0"/>
                        <a:t>BBC’s ‘My Life My Religion: Hindus is brilliant for this unit. Online Heart of Hinduism is also useful https://</a:t>
                      </a:r>
                      <a:r>
                        <a:rPr lang="en-GB" sz="1100" dirty="0" err="1"/>
                        <a:t>iskconeducationalservices.org</a:t>
                      </a:r>
                      <a:r>
                        <a:rPr lang="en-GB" sz="1100" dirty="0"/>
                        <a:t>/</a:t>
                      </a:r>
                      <a:r>
                        <a:rPr lang="en-GB" sz="1100" dirty="0" err="1"/>
                        <a:t>HoH</a:t>
                      </a:r>
                      <a:r>
                        <a:rPr lang="en-GB" sz="1100" dirty="0"/>
                        <a:t>/concepts/</a:t>
                      </a:r>
                      <a:r>
                        <a:rPr lang="en-GB" sz="1100" dirty="0" err="1"/>
                        <a:t>keyconcepts</a:t>
                      </a:r>
                      <a:r>
                        <a:rPr lang="en-GB" sz="1100" dirty="0"/>
                        <a:t>/</a:t>
                      </a:r>
                      <a:endParaRPr lang="en-GB" sz="1800" dirty="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72395972"/>
                  </a:ext>
                </a:extLst>
              </a:tr>
              <a:tr h="475856">
                <a:tc>
                  <a:txBody>
                    <a:bodyPr/>
                    <a:lstStyle/>
                    <a:p>
                      <a:r>
                        <a:rPr lang="en-GB" sz="1100" dirty="0">
                          <a:solidFill>
                            <a:srgbClr val="7C5DA3"/>
                          </a:solidFill>
                        </a:rPr>
                        <a:t>Mahabharata</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It is one of the two major Hindu Mythological Sanskrit epics of India.</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b="0" i="0" kern="1200" dirty="0">
                          <a:solidFill>
                            <a:srgbClr val="000000"/>
                          </a:solidFill>
                          <a:effectLst/>
                          <a:latin typeface="+mn-lt"/>
                          <a:ea typeface="+mn-ea"/>
                          <a:cs typeface="+mn-cs"/>
                        </a:rPr>
                        <a:t>A Hindu place of worship is called a </a:t>
                      </a:r>
                      <a:r>
                        <a:rPr lang="en-GB" sz="1100" b="1" i="0" kern="1200" dirty="0">
                          <a:solidFill>
                            <a:srgbClr val="000000"/>
                          </a:solidFill>
                          <a:effectLst/>
                          <a:latin typeface="+mn-lt"/>
                          <a:ea typeface="+mn-ea"/>
                          <a:cs typeface="+mn-cs"/>
                        </a:rPr>
                        <a:t>mandir</a:t>
                      </a:r>
                      <a:r>
                        <a:rPr lang="en-GB" sz="1100" b="0" i="0" kern="1200" dirty="0">
                          <a:solidFill>
                            <a:srgbClr val="000000"/>
                          </a:solidFill>
                          <a:effectLst/>
                          <a:latin typeface="+mn-lt"/>
                          <a:ea typeface="+mn-ea"/>
                          <a:cs typeface="+mn-cs"/>
                        </a:rPr>
                        <a:t>, but the majority of Hindus have a </a:t>
                      </a:r>
                      <a:r>
                        <a:rPr lang="en-GB" sz="1100" b="1" i="0" kern="1200" dirty="0">
                          <a:solidFill>
                            <a:srgbClr val="000000"/>
                          </a:solidFill>
                          <a:effectLst/>
                          <a:latin typeface="+mn-lt"/>
                          <a:ea typeface="+mn-ea"/>
                          <a:cs typeface="+mn-cs"/>
                        </a:rPr>
                        <a:t>shrine</a:t>
                      </a:r>
                      <a:r>
                        <a:rPr lang="en-GB" sz="1100" b="0" i="0" kern="1200" dirty="0">
                          <a:solidFill>
                            <a:srgbClr val="000000"/>
                          </a:solidFill>
                          <a:effectLst/>
                          <a:latin typeface="+mn-lt"/>
                          <a:ea typeface="+mn-ea"/>
                          <a:cs typeface="+mn-cs"/>
                        </a:rPr>
                        <a:t> at home where they perform personal and family worship. Worship in Hinduism is called </a:t>
                      </a:r>
                      <a:r>
                        <a:rPr lang="en-GB" sz="1100" b="1" i="0" kern="1200" dirty="0">
                          <a:solidFill>
                            <a:srgbClr val="000000"/>
                          </a:solidFill>
                          <a:effectLst/>
                          <a:latin typeface="+mn-lt"/>
                          <a:ea typeface="+mn-ea"/>
                          <a:cs typeface="+mn-cs"/>
                        </a:rPr>
                        <a:t>puja</a:t>
                      </a:r>
                      <a:r>
                        <a:rPr lang="en-GB" sz="1100" b="0" i="0" kern="1200" dirty="0">
                          <a:solidFill>
                            <a:srgbClr val="000000"/>
                          </a:solidFill>
                          <a:effectLst/>
                          <a:latin typeface="+mn-lt"/>
                          <a:ea typeface="+mn-ea"/>
                          <a:cs typeface="+mn-cs"/>
                        </a:rPr>
                        <a:t>.</a:t>
                      </a:r>
                      <a:endParaRPr lang="en-GB" sz="11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dirty="0">
                        <a:solidFill>
                          <a:schemeClr val="tx1"/>
                        </a:solidFill>
                        <a:latin typeface="Century Gothic" pitchFamily="34"/>
                      </a:endParaRPr>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846885045"/>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2" name="Picture 1">
            <a:extLst>
              <a:ext uri="{FF2B5EF4-FFF2-40B4-BE49-F238E27FC236}">
                <a16:creationId xmlns:a16="http://schemas.microsoft.com/office/drawing/2014/main" id="{768439A9-260F-8040-A368-214362D47778}"/>
              </a:ext>
            </a:extLst>
          </p:cNvPr>
          <p:cNvPicPr>
            <a:picLocks noChangeAspect="1"/>
          </p:cNvPicPr>
          <p:nvPr/>
        </p:nvPicPr>
        <p:blipFill>
          <a:blip r:embed="rId2"/>
          <a:stretch>
            <a:fillRect/>
          </a:stretch>
        </p:blipFill>
        <p:spPr>
          <a:xfrm>
            <a:off x="3569804" y="1564888"/>
            <a:ext cx="3326296" cy="1864112"/>
          </a:xfrm>
          <a:prstGeom prst="rect">
            <a:avLst/>
          </a:prstGeom>
        </p:spPr>
      </p:pic>
    </p:spTree>
    <p:extLst>
      <p:ext uri="{BB962C8B-B14F-4D97-AF65-F5344CB8AC3E}">
        <p14:creationId xmlns:p14="http://schemas.microsoft.com/office/powerpoint/2010/main" val="2796796799"/>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488682055"/>
              </p:ext>
            </p:extLst>
          </p:nvPr>
        </p:nvGraphicFramePr>
        <p:xfrm>
          <a:off x="139808" y="426979"/>
          <a:ext cx="8864383" cy="6434815"/>
        </p:xfrm>
        <a:graphic>
          <a:graphicData uri="http://schemas.openxmlformats.org/drawingml/2006/table">
            <a:tbl>
              <a:tblPr firstRow="1" bandRow="1">
                <a:effectLst/>
                <a:tableStyleId>{5C22544A-7EE6-4342-B048-85BDC9FD1C3A}</a:tableStyleId>
              </a:tblPr>
              <a:tblGrid>
                <a:gridCol w="1498502">
                  <a:extLst>
                    <a:ext uri="{9D8B030D-6E8A-4147-A177-3AD203B41FA5}">
                      <a16:colId xmlns:a16="http://schemas.microsoft.com/office/drawing/2014/main" val="2856023917"/>
                    </a:ext>
                  </a:extLst>
                </a:gridCol>
                <a:gridCol w="1807218">
                  <a:extLst>
                    <a:ext uri="{9D8B030D-6E8A-4147-A177-3AD203B41FA5}">
                      <a16:colId xmlns:a16="http://schemas.microsoft.com/office/drawing/2014/main" val="3951551185"/>
                    </a:ext>
                  </a:extLst>
                </a:gridCol>
                <a:gridCol w="3578097">
                  <a:extLst>
                    <a:ext uri="{9D8B030D-6E8A-4147-A177-3AD203B41FA5}">
                      <a16:colId xmlns:a16="http://schemas.microsoft.com/office/drawing/2014/main" val="3283858985"/>
                    </a:ext>
                  </a:extLst>
                </a:gridCol>
                <a:gridCol w="1980566">
                  <a:extLst>
                    <a:ext uri="{9D8B030D-6E8A-4147-A177-3AD203B41FA5}">
                      <a16:colId xmlns:a16="http://schemas.microsoft.com/office/drawing/2014/main" val="1262213171"/>
                    </a:ext>
                  </a:extLst>
                </a:gridCol>
              </a:tblGrid>
              <a:tr h="570971">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35015">
                <a:tc>
                  <a:txBody>
                    <a:bodyPr/>
                    <a:lstStyle/>
                    <a:p>
                      <a:r>
                        <a:rPr lang="en-GB" sz="1400" b="1" dirty="0">
                          <a:solidFill>
                            <a:srgbClr val="7C5DA3"/>
                          </a:solidFill>
                          <a:effectLst/>
                          <a:latin typeface="Twinkl"/>
                        </a:rPr>
                        <a:t>Good Friday </a:t>
                      </a:r>
                      <a:endParaRPr lang="en-GB" sz="1400" b="1"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dirty="0">
                          <a:solidFill>
                            <a:schemeClr val="tx1"/>
                          </a:solidFill>
                          <a:effectLst/>
                          <a:latin typeface="Twinkl"/>
                        </a:rPr>
                        <a:t>The day that Jesus died on the </a:t>
                      </a:r>
                      <a:r>
                        <a:rPr lang="en-GB" sz="1100" b="1" dirty="0">
                          <a:solidFill>
                            <a:schemeClr val="tx1"/>
                          </a:solidFill>
                          <a:effectLst/>
                          <a:latin typeface="Twinkl"/>
                        </a:rPr>
                        <a:t>cross. </a:t>
                      </a:r>
                      <a:endParaRPr lang="en-GB" sz="1100" dirty="0">
                        <a:solidFill>
                          <a:schemeClr val="tx1"/>
                        </a:solidFill>
                        <a:effectLst/>
                      </a:endParaRPr>
                    </a:p>
                  </a:txBody>
                  <a:tcPr anchor="ctr">
                    <a:solidFill>
                      <a:schemeClr val="bg1"/>
                    </a:solidFill>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What do Christians think is salvation? </a:t>
                      </a:r>
                      <a:endParaRPr lang="en-GB" sz="14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788464">
                <a:tc>
                  <a:txBody>
                    <a:bodyPr/>
                    <a:lstStyle/>
                    <a:p>
                      <a:r>
                        <a:rPr lang="en-GB" sz="1400" b="1" dirty="0">
                          <a:solidFill>
                            <a:srgbClr val="7C5DA3"/>
                          </a:solidFill>
                          <a:effectLst/>
                          <a:latin typeface="Twinkl"/>
                        </a:rPr>
                        <a:t>The</a:t>
                      </a:r>
                      <a:br>
                        <a:rPr lang="en-GB" sz="1400" b="1" dirty="0">
                          <a:solidFill>
                            <a:srgbClr val="7C5DA3"/>
                          </a:solidFill>
                          <a:effectLst/>
                          <a:latin typeface="Twinkl"/>
                        </a:rPr>
                      </a:br>
                      <a:r>
                        <a:rPr lang="en-GB" sz="1400" b="1" dirty="0">
                          <a:solidFill>
                            <a:srgbClr val="7C5DA3"/>
                          </a:solidFill>
                          <a:effectLst/>
                          <a:latin typeface="Twinkl"/>
                        </a:rPr>
                        <a:t>Last Supper </a:t>
                      </a:r>
                      <a:endParaRPr lang="en-GB" sz="1400" b="1"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effectLst/>
                          <a:latin typeface="Twinkl"/>
                        </a:rPr>
                        <a:t>The final meal that Jesus ate with his </a:t>
                      </a:r>
                      <a:r>
                        <a:rPr lang="en-GB" sz="1100" b="1" dirty="0">
                          <a:solidFill>
                            <a:schemeClr val="tx1"/>
                          </a:solidFill>
                          <a:effectLst/>
                          <a:latin typeface="Twinkl"/>
                        </a:rPr>
                        <a:t>disciples </a:t>
                      </a:r>
                      <a:r>
                        <a:rPr lang="en-GB" sz="1100" dirty="0">
                          <a:solidFill>
                            <a:schemeClr val="tx1"/>
                          </a:solidFill>
                          <a:effectLst/>
                          <a:latin typeface="Twinkl"/>
                        </a:rPr>
                        <a:t>before he died. </a:t>
                      </a:r>
                      <a:endParaRPr lang="en-GB" sz="110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435015">
                <a:tc>
                  <a:txBody>
                    <a:bodyPr/>
                    <a:lstStyle/>
                    <a:p>
                      <a:r>
                        <a:rPr lang="en-GB" sz="1400" b="1" dirty="0">
                          <a:solidFill>
                            <a:srgbClr val="7C5DA3"/>
                          </a:solidFill>
                          <a:effectLst/>
                          <a:latin typeface="Twinkl"/>
                        </a:rPr>
                        <a:t>Disciples </a:t>
                      </a:r>
                      <a:endParaRPr lang="en-GB" sz="1400" b="1"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dirty="0">
                          <a:solidFill>
                            <a:schemeClr val="tx1"/>
                          </a:solidFill>
                          <a:effectLst/>
                          <a:latin typeface="Twinkl"/>
                        </a:rPr>
                        <a:t>Jesus’ close friends and followers. </a:t>
                      </a:r>
                      <a:endParaRPr lang="en-GB" sz="110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What happened during Holy Week?</a:t>
                      </a:r>
                      <a:endParaRPr lang="en-GB" sz="1400" dirty="0">
                        <a:latin typeface="Century Gothic" pitchFamily="34"/>
                      </a:endParaRPr>
                    </a:p>
                    <a:p>
                      <a:pPr lvl="0"/>
                      <a:endParaRPr lang="en-GB" sz="14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58290">
                <a:tc>
                  <a:txBody>
                    <a:bodyPr/>
                    <a:lstStyle/>
                    <a:p>
                      <a:r>
                        <a:rPr lang="en-GB" sz="1400" b="1" dirty="0">
                          <a:solidFill>
                            <a:srgbClr val="7C5DA3"/>
                          </a:solidFill>
                          <a:effectLst/>
                          <a:latin typeface="Twinkl"/>
                        </a:rPr>
                        <a:t>Judas </a:t>
                      </a:r>
                      <a:endParaRPr lang="en-GB" sz="1400" b="1" dirty="0">
                        <a:solidFill>
                          <a:srgbClr val="7C5DA3"/>
                        </a:solidFill>
                        <a:effectLst/>
                      </a:endParaRPr>
                    </a:p>
                  </a:txBody>
                  <a:tcPr anchor="ctr">
                    <a:solidFill>
                      <a:schemeClr val="bg2"/>
                    </a:solidFill>
                  </a:tcPr>
                </a:tc>
                <a:tc>
                  <a:txBody>
                    <a:bodyPr/>
                    <a:lstStyle/>
                    <a:p>
                      <a:r>
                        <a:rPr lang="en-GB" sz="1100" dirty="0">
                          <a:solidFill>
                            <a:schemeClr val="tx1"/>
                          </a:solidFill>
                          <a:effectLst/>
                          <a:latin typeface="Twinkl"/>
                        </a:rPr>
                        <a:t>One of Jesus’ </a:t>
                      </a:r>
                      <a:r>
                        <a:rPr lang="en-GB" sz="1100" b="1" dirty="0">
                          <a:solidFill>
                            <a:schemeClr val="tx1"/>
                          </a:solidFill>
                          <a:effectLst/>
                          <a:latin typeface="Twinkl"/>
                        </a:rPr>
                        <a:t>disciples. </a:t>
                      </a:r>
                      <a:endParaRPr lang="en-GB" sz="1100" dirty="0">
                        <a:solidFill>
                          <a:schemeClr val="tx1"/>
                        </a:solidFill>
                        <a:effectLst/>
                      </a:endParaRPr>
                    </a:p>
                  </a:txBody>
                  <a:tcPr anchor="ctr">
                    <a:solidFill>
                      <a:schemeClr val="bg1"/>
                    </a:solidFill>
                  </a:tcPr>
                </a:tc>
                <a:tc vMerge="1">
                  <a:txBody>
                    <a:bodyPr/>
                    <a:lstStyle/>
                    <a:p>
                      <a:endParaRPr lang="en-US"/>
                    </a:p>
                  </a:txBody>
                  <a:tcPr/>
                </a:tc>
                <a:tc rowSpan="2">
                  <a:txBody>
                    <a:bodyPr/>
                    <a:lstStyle/>
                    <a:p>
                      <a:pPr lvl="0"/>
                      <a:r>
                        <a:rPr lang="en-GB" sz="1400" dirty="0"/>
                        <a:t>How do you think Christians feel about Holy Week?</a:t>
                      </a:r>
                      <a:endParaRPr lang="en-GB" sz="14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611740">
                <a:tc>
                  <a:txBody>
                    <a:bodyPr/>
                    <a:lstStyle/>
                    <a:p>
                      <a:r>
                        <a:rPr lang="en-GB" sz="1400" b="1" dirty="0">
                          <a:solidFill>
                            <a:srgbClr val="7C5DA3"/>
                          </a:solidFill>
                          <a:effectLst/>
                          <a:latin typeface="Twinkl"/>
                        </a:rPr>
                        <a:t>Sacrifice </a:t>
                      </a:r>
                      <a:endParaRPr lang="en-GB" sz="1400" b="1"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effectLst/>
                          <a:latin typeface="Twinkl"/>
                        </a:rPr>
                        <a:t>Jesus giving himself up to be crucified to save humankind. </a:t>
                      </a:r>
                      <a:endParaRPr lang="en-GB" sz="110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611740">
                <a:tc>
                  <a:txBody>
                    <a:bodyPr/>
                    <a:lstStyle/>
                    <a:p>
                      <a:r>
                        <a:rPr lang="en-GB" sz="1400" b="1" dirty="0">
                          <a:solidFill>
                            <a:srgbClr val="7C5DA3"/>
                          </a:solidFill>
                          <a:effectLst/>
                          <a:latin typeface="Twinkl"/>
                        </a:rPr>
                        <a:t>Cross </a:t>
                      </a:r>
                      <a:endParaRPr lang="en-GB" sz="1400" b="1"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dirty="0">
                          <a:solidFill>
                            <a:schemeClr val="tx1"/>
                          </a:solidFill>
                          <a:effectLst/>
                          <a:latin typeface="Twinkl"/>
                        </a:rPr>
                        <a:t>The large wooden </a:t>
                      </a:r>
                      <a:r>
                        <a:rPr lang="en-GB" sz="1100" b="1" dirty="0">
                          <a:solidFill>
                            <a:schemeClr val="tx1"/>
                          </a:solidFill>
                          <a:effectLst/>
                          <a:latin typeface="Twinkl"/>
                        </a:rPr>
                        <a:t>cross </a:t>
                      </a:r>
                      <a:r>
                        <a:rPr lang="en-GB" sz="1100" dirty="0">
                          <a:solidFill>
                            <a:schemeClr val="tx1"/>
                          </a:solidFill>
                          <a:effectLst/>
                          <a:latin typeface="Twinkl"/>
                        </a:rPr>
                        <a:t>that Jesus was crucified on. </a:t>
                      </a:r>
                      <a:endParaRPr lang="en-GB" sz="110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rowSpan="2">
                  <a:txBody>
                    <a:bodyPr/>
                    <a:lstStyle/>
                    <a:p>
                      <a:pPr lvl="0"/>
                      <a:r>
                        <a:rPr lang="en-GB" sz="1400" dirty="0"/>
                        <a:t>What do different Christian groups do during Holy Week?</a:t>
                      </a:r>
                      <a:endParaRPr lang="en-GB" sz="14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258290">
                <a:tc>
                  <a:txBody>
                    <a:bodyPr/>
                    <a:lstStyle/>
                    <a:p>
                      <a:r>
                        <a:rPr lang="en-GB" sz="1400" b="1" dirty="0">
                          <a:solidFill>
                            <a:srgbClr val="7C5DA3"/>
                          </a:solidFill>
                          <a:effectLst/>
                          <a:latin typeface="Twinkl"/>
                        </a:rPr>
                        <a:t>Pontius Pilate </a:t>
                      </a:r>
                      <a:endParaRPr lang="en-GB" sz="1400" b="1"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effectLst/>
                          <a:latin typeface="Twinkl"/>
                        </a:rPr>
                        <a:t>The Roman governor. </a:t>
                      </a:r>
                      <a:endParaRPr lang="en-GB" sz="1100"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a:t>
                      </a:r>
                      <a:endParaRPr lang="en-GB" sz="1400" dirty="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0">
                <a:tc rowSpan="2">
                  <a:txBody>
                    <a:bodyPr/>
                    <a:lstStyle/>
                    <a:p>
                      <a:r>
                        <a:rPr lang="en-GB" sz="1400" b="1" dirty="0">
                          <a:solidFill>
                            <a:srgbClr val="7C5DA3"/>
                          </a:solidFill>
                          <a:effectLst/>
                          <a:latin typeface="Twinkl"/>
                        </a:rPr>
                        <a:t>Betray </a:t>
                      </a:r>
                      <a:endParaRPr lang="en-GB" sz="1400" b="1"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rowSpan="2">
                  <a:txBody>
                    <a:bodyPr/>
                    <a:lstStyle/>
                    <a:p>
                      <a:r>
                        <a:rPr lang="en-GB" sz="1100" dirty="0">
                          <a:solidFill>
                            <a:schemeClr val="tx1"/>
                          </a:solidFill>
                          <a:effectLst/>
                          <a:latin typeface="Twinkl"/>
                        </a:rPr>
                        <a:t>Being disloyal to someone. </a:t>
                      </a:r>
                      <a:endParaRPr lang="en-GB" sz="110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rowSpan="2">
                  <a:txBody>
                    <a:bodyPr/>
                    <a:lstStyle/>
                    <a:p>
                      <a:pPr lvl="0"/>
                      <a:r>
                        <a:rPr lang="en-GB" sz="1400" dirty="0"/>
                        <a:t>Why does this story provoke hope, sadness and joy?</a:t>
                      </a:r>
                      <a:endParaRPr lang="en-GB" sz="14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815667">
                <a:tc vMerge="1">
                  <a:txBody>
                    <a:bodyPr/>
                    <a:lstStyle/>
                    <a:p>
                      <a:endParaRPr lang="en-US"/>
                    </a:p>
                  </a:txBody>
                  <a:tcPr/>
                </a:tc>
                <a:tc vMerge="1">
                  <a:txBody>
                    <a:bodyPr/>
                    <a:lstStyle/>
                    <a:p>
                      <a:endParaRPr 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A crown of thorns was put on Jesus’ head. He had to carry his own large wooden </a:t>
                      </a:r>
                      <a:r>
                        <a:rPr lang="en-GB" sz="1100" b="1" kern="1200" dirty="0">
                          <a:solidFill>
                            <a:srgbClr val="000000"/>
                          </a:solidFill>
                          <a:effectLst/>
                          <a:latin typeface="+mn-lt"/>
                          <a:ea typeface="+mn-ea"/>
                          <a:cs typeface="+mn-cs"/>
                        </a:rPr>
                        <a:t>cross </a:t>
                      </a:r>
                      <a:r>
                        <a:rPr lang="en-GB" sz="1100" kern="1200" dirty="0">
                          <a:solidFill>
                            <a:srgbClr val="000000"/>
                          </a:solidFill>
                          <a:effectLst/>
                          <a:latin typeface="+mn-lt"/>
                          <a:ea typeface="+mn-ea"/>
                          <a:cs typeface="+mn-cs"/>
                        </a:rPr>
                        <a:t>up a hill. At the top of the hill, Jesus was nailed to the </a:t>
                      </a:r>
                      <a:r>
                        <a:rPr lang="en-GB" sz="1100" b="1" kern="1200" dirty="0">
                          <a:solidFill>
                            <a:srgbClr val="000000"/>
                          </a:solidFill>
                          <a:effectLst/>
                          <a:latin typeface="+mn-lt"/>
                          <a:ea typeface="+mn-ea"/>
                          <a:cs typeface="+mn-cs"/>
                        </a:rPr>
                        <a:t>cross</a:t>
                      </a:r>
                      <a:r>
                        <a:rPr lang="en-GB" sz="1100" kern="1200" dirty="0">
                          <a:solidFill>
                            <a:srgbClr val="000000"/>
                          </a:solidFill>
                          <a:effectLst/>
                          <a:latin typeface="+mn-lt"/>
                          <a:ea typeface="+mn-ea"/>
                          <a:cs typeface="+mn-cs"/>
                        </a:rPr>
                        <a:t>, with nails through his hands and feet. Jesus was left on the </a:t>
                      </a:r>
                      <a:r>
                        <a:rPr lang="en-GB" sz="1100" b="1" kern="1200" dirty="0">
                          <a:solidFill>
                            <a:srgbClr val="000000"/>
                          </a:solidFill>
                          <a:effectLst/>
                          <a:latin typeface="+mn-lt"/>
                          <a:ea typeface="+mn-ea"/>
                          <a:cs typeface="+mn-cs"/>
                        </a:rPr>
                        <a:t>cross </a:t>
                      </a:r>
                      <a:r>
                        <a:rPr lang="en-GB" sz="1100" kern="1200" dirty="0">
                          <a:solidFill>
                            <a:srgbClr val="000000"/>
                          </a:solidFill>
                          <a:effectLst/>
                          <a:latin typeface="+mn-lt"/>
                          <a:ea typeface="+mn-ea"/>
                          <a:cs typeface="+mn-cs"/>
                        </a:rPr>
                        <a:t>to die. </a:t>
                      </a:r>
                      <a:endParaRPr lang="en-GB" sz="1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rgbClr val="7C5DA3"/>
                        </a:solidFill>
                        <a:latin typeface="Century Gothic" panose="020B0502020202020204" pitchFamily="34" charset="0"/>
                      </a:endParaRPr>
                    </a:p>
                  </a:txBody>
                  <a:tcPr marT="45728" marB="45728">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4210140268"/>
                  </a:ext>
                </a:extLst>
              </a:tr>
              <a:tr h="910812">
                <a:tc>
                  <a:txBody>
                    <a:bodyPr/>
                    <a:lstStyle/>
                    <a:p>
                      <a:r>
                        <a:rPr lang="en-GB" sz="1400" b="1" dirty="0">
                          <a:solidFill>
                            <a:srgbClr val="7C5DA3"/>
                          </a:solidFill>
                        </a:rPr>
                        <a:t>Resurrection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The rising of Christ from the dead. </a:t>
                      </a:r>
                      <a:endParaRPr lang="en-GB" sz="1100" dirty="0"/>
                    </a:p>
                    <a:p>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1" kern="1200" dirty="0">
                          <a:solidFill>
                            <a:srgbClr val="000000"/>
                          </a:solidFill>
                          <a:effectLst/>
                          <a:latin typeface="+mn-lt"/>
                          <a:ea typeface="+mn-ea"/>
                          <a:cs typeface="+mn-cs"/>
                        </a:rPr>
                        <a:t>Good Friday </a:t>
                      </a:r>
                      <a:r>
                        <a:rPr lang="en-GB" sz="1100" kern="1200" dirty="0">
                          <a:solidFill>
                            <a:srgbClr val="000000"/>
                          </a:solidFill>
                          <a:effectLst/>
                          <a:latin typeface="+mn-lt"/>
                          <a:ea typeface="+mn-ea"/>
                          <a:cs typeface="+mn-cs"/>
                        </a:rPr>
                        <a:t>is part of the Easter story. It was the day that Jesus was crucified on the </a:t>
                      </a:r>
                      <a:r>
                        <a:rPr lang="en-GB" sz="1100" b="1" kern="1200" dirty="0">
                          <a:solidFill>
                            <a:srgbClr val="000000"/>
                          </a:solidFill>
                          <a:effectLst/>
                          <a:latin typeface="+mn-lt"/>
                          <a:ea typeface="+mn-ea"/>
                          <a:cs typeface="+mn-cs"/>
                        </a:rPr>
                        <a:t>cross</a:t>
                      </a:r>
                      <a:r>
                        <a:rPr lang="en-GB" sz="1100" kern="1200" dirty="0">
                          <a:solidFill>
                            <a:srgbClr val="000000"/>
                          </a:solidFill>
                          <a:effectLst/>
                          <a:latin typeface="+mn-lt"/>
                          <a:ea typeface="+mn-ea"/>
                          <a:cs typeface="+mn-cs"/>
                        </a:rPr>
                        <a:t>. </a:t>
                      </a:r>
                      <a:r>
                        <a:rPr lang="en-GB" sz="1100" b="1" kern="1200" dirty="0">
                          <a:solidFill>
                            <a:srgbClr val="000000"/>
                          </a:solidFill>
                          <a:effectLst/>
                          <a:latin typeface="+mn-lt"/>
                          <a:ea typeface="+mn-ea"/>
                          <a:cs typeface="+mn-cs"/>
                        </a:rPr>
                        <a:t>Good Friday </a:t>
                      </a:r>
                      <a:r>
                        <a:rPr lang="en-GB" sz="1100" kern="1200" dirty="0">
                          <a:solidFill>
                            <a:srgbClr val="000000"/>
                          </a:solidFill>
                          <a:effectLst/>
                          <a:latin typeface="+mn-lt"/>
                          <a:ea typeface="+mn-ea"/>
                          <a:cs typeface="+mn-cs"/>
                        </a:rPr>
                        <a:t>is seen as a very important day in the Christian calendar because Christians believe that Jesus </a:t>
                      </a:r>
                      <a:r>
                        <a:rPr lang="en-GB" sz="1100" b="1" kern="1200" dirty="0">
                          <a:solidFill>
                            <a:srgbClr val="000000"/>
                          </a:solidFill>
                          <a:effectLst/>
                          <a:latin typeface="+mn-lt"/>
                          <a:ea typeface="+mn-ea"/>
                          <a:cs typeface="+mn-cs"/>
                        </a:rPr>
                        <a:t>sacrificed </a:t>
                      </a:r>
                      <a:r>
                        <a:rPr lang="en-GB" sz="1100" kern="1200" dirty="0">
                          <a:solidFill>
                            <a:srgbClr val="000000"/>
                          </a:solidFill>
                          <a:effectLst/>
                          <a:latin typeface="+mn-lt"/>
                          <a:ea typeface="+mn-ea"/>
                          <a:cs typeface="+mn-cs"/>
                        </a:rPr>
                        <a:t>himself for others. </a:t>
                      </a:r>
                      <a:endParaRPr lang="en-GB" sz="600" dirty="0"/>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6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none" dirty="0">
                          <a:solidFill>
                            <a:schemeClr val="tx1"/>
                          </a:solidFill>
                          <a:hlinkClick r:id="rId2">
                            <a:extLst>
                              <a:ext uri="{A12FA001-AC4F-418D-AE19-62706E023703}">
                                <ahyp:hlinkClr xmlns:ahyp="http://schemas.microsoft.com/office/drawing/2018/hyperlinkcolor" val="tx"/>
                              </a:ext>
                            </a:extLst>
                          </a:hlinkClick>
                        </a:rPr>
                        <a:t>Useful; resources</a:t>
                      </a:r>
                    </a:p>
                    <a:p>
                      <a:r>
                        <a:rPr lang="en-GB" sz="1200" dirty="0">
                          <a:solidFill>
                            <a:srgbClr val="0563C1"/>
                          </a:solidFill>
                          <a:hlinkClick r:id="rId2">
                            <a:extLst>
                              <a:ext uri="{A12FA001-AC4F-418D-AE19-62706E023703}">
                                <ahyp:hlinkClr xmlns:ahyp="http://schemas.microsoft.com/office/drawing/2018/hyperlinkcolor" val="tx"/>
                              </a:ext>
                            </a:extLst>
                          </a:hlinkClick>
                        </a:rPr>
                        <a:t>https://www.youtube.com/watch?v=o5qdXWnvynE</a:t>
                      </a:r>
                      <a:endParaRPr lang="en-GB" sz="1200" dirty="0"/>
                    </a:p>
                  </a:txBody>
                  <a:tcP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0013"/>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sp>
        <p:nvSpPr>
          <p:cNvPr id="2" name="Rectangle 1">
            <a:extLst>
              <a:ext uri="{FF2B5EF4-FFF2-40B4-BE49-F238E27FC236}">
                <a16:creationId xmlns:a16="http://schemas.microsoft.com/office/drawing/2014/main" id="{273E248C-F73A-1B44-8540-B2424DE8F6DB}"/>
              </a:ext>
            </a:extLst>
          </p:cNvPr>
          <p:cNvSpPr/>
          <p:nvPr/>
        </p:nvSpPr>
        <p:spPr>
          <a:xfrm>
            <a:off x="425885" y="57150"/>
            <a:ext cx="8394265" cy="392159"/>
          </a:xfrm>
          <a:prstGeom prst="rect">
            <a:avLst/>
          </a:prstGeom>
        </p:spPr>
        <p:txBody>
          <a:bodyPr wrap="square" lIns="91440" tIns="45720" rIns="91440" bIns="45720" anchor="t">
            <a:spAutoFit/>
          </a:bodyPr>
          <a:lstStyle/>
          <a:p>
            <a:pPr algn="ctr">
              <a:lnSpc>
                <a:spcPct val="115000"/>
              </a:lnSpc>
              <a:spcAft>
                <a:spcPts val="1000"/>
              </a:spcAft>
            </a:pPr>
            <a:r>
              <a:rPr lang="en-GB" i="1" dirty="0">
                <a:latin typeface="Calibri"/>
                <a:ea typeface="Calibri" panose="020F0502020204030204" pitchFamily="34" charset="0"/>
                <a:cs typeface="Times New Roman"/>
              </a:rPr>
              <a:t>Why do Christians call the day Jesus died ‘Good Friday’?   Year 4 and 4/5</a:t>
            </a:r>
            <a:endParaRPr lang="en-GB" dirty="0">
              <a:ea typeface="Calibri" panose="020F0502020204030204" pitchFamily="34" charset="0"/>
              <a:cs typeface="Times New Roman" panose="02020603050405020304" pitchFamily="18" charset="0"/>
            </a:endParaRPr>
          </a:p>
        </p:txBody>
      </p:sp>
      <p:pic>
        <p:nvPicPr>
          <p:cNvPr id="5" name="Picture 4" descr="A picture containing photo, racket, holding, man&#10;&#10;Description automatically generated">
            <a:extLst>
              <a:ext uri="{FF2B5EF4-FFF2-40B4-BE49-F238E27FC236}">
                <a16:creationId xmlns:a16="http://schemas.microsoft.com/office/drawing/2014/main" id="{FCE330E8-FEA4-424C-9AC9-F7169E54D3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0853" y="549275"/>
            <a:ext cx="1578801" cy="2999722"/>
          </a:xfrm>
          <a:prstGeom prst="rect">
            <a:avLst/>
          </a:prstGeom>
        </p:spPr>
      </p:pic>
    </p:spTree>
    <p:extLst>
      <p:ext uri="{BB962C8B-B14F-4D97-AF65-F5344CB8AC3E}">
        <p14:creationId xmlns:p14="http://schemas.microsoft.com/office/powerpoint/2010/main" val="3871195847"/>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800" dirty="0"/>
              <a:t>How can Brahman be everywhere and everything? Year 4/5</a:t>
            </a:r>
            <a:endParaRPr lang="en-GB" altLang="en-US" sz="7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nvPr>
        </p:nvGraphicFramePr>
        <p:xfrm>
          <a:off x="66675" y="549275"/>
          <a:ext cx="9010651" cy="6175334"/>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35700">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2157">
                <a:tc>
                  <a:txBody>
                    <a:bodyPr/>
                    <a:lstStyle/>
                    <a:p>
                      <a:r>
                        <a:rPr lang="en-GB" sz="1800" kern="1200" dirty="0">
                          <a:solidFill>
                            <a:srgbClr val="7C5DA3"/>
                          </a:solidFill>
                          <a:effectLst/>
                          <a:latin typeface="+mn-lt"/>
                          <a:ea typeface="+mn-ea"/>
                          <a:cs typeface="+mn-cs"/>
                        </a:rPr>
                        <a:t>Brahman</a:t>
                      </a:r>
                      <a:r>
                        <a:rPr lang="en-GB" sz="1800" kern="1200" dirty="0">
                          <a:solidFill>
                            <a:srgbClr val="000000"/>
                          </a:solidFill>
                          <a:effectLst/>
                          <a:latin typeface="+mn-lt"/>
                          <a:ea typeface="+mn-ea"/>
                          <a:cs typeface="+mn-cs"/>
                        </a:rPr>
                        <a:t>  </a:t>
                      </a:r>
                      <a:endParaRPr lang="en-GB" sz="1400" dirty="0"/>
                    </a:p>
                    <a:p>
                      <a:pPr lvl="0"/>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The ultimate reality or all-pervading reality, from which everything emanates. </a:t>
                      </a:r>
                      <a:endParaRPr lang="en-GB"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endParaRPr lang="en-GB" sz="1100" dirty="0">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What is it that stays the same? </a:t>
                      </a:r>
                      <a:endParaRPr lang="en-GB" sz="1100" dirty="0"/>
                    </a:p>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13864">
                <a:tc rowSpan="3">
                  <a:txBody>
                    <a:bodyPr/>
                    <a:lstStyle/>
                    <a:p>
                      <a:pPr lvl="0"/>
                      <a:r>
                        <a:rPr lang="en-GB" sz="1400" b="1">
                          <a:solidFill>
                            <a:srgbClr val="7C5DA3"/>
                          </a:solidFill>
                          <a:latin typeface="Century Gothic" pitchFamily="34"/>
                        </a:rPr>
                        <a:t>Trimurti</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The three deities or aspects of Brahman - Brahma, Vishnu and</a:t>
                      </a:r>
                      <a:br>
                        <a:rPr lang="en-GB" sz="1100" kern="1200" dirty="0">
                          <a:solidFill>
                            <a:srgbClr val="000000"/>
                          </a:solidFill>
                          <a:effectLst/>
                          <a:latin typeface="+mn-lt"/>
                          <a:ea typeface="+mn-ea"/>
                          <a:cs typeface="+mn-cs"/>
                        </a:rPr>
                      </a:br>
                      <a:r>
                        <a:rPr lang="en-GB" sz="1100" kern="1200" dirty="0">
                          <a:solidFill>
                            <a:srgbClr val="000000"/>
                          </a:solidFill>
                          <a:effectLst/>
                          <a:latin typeface="+mn-lt"/>
                          <a:ea typeface="+mn-ea"/>
                          <a:cs typeface="+mn-cs"/>
                        </a:rPr>
                        <a:t>Shiva - representing the three functions of creation, preservation and destruction. </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46609930"/>
                  </a:ext>
                </a:extLst>
              </a:tr>
              <a:tr h="566742">
                <a:tc vMerge="1">
                  <a:txBody>
                    <a:bodyPr/>
                    <a:lstStyle/>
                    <a:p>
                      <a:r>
                        <a:rPr lang="en-GB" sz="1400" b="1">
                          <a:solidFill>
                            <a:srgbClr val="7C5DA3"/>
                          </a:solidFill>
                          <a:latin typeface="Century Gothic" pitchFamily="34"/>
                        </a:rPr>
                        <a:t>Trimurti</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The three deities or aspects of Brahman - Brahma, Vishnu and</a:t>
                      </a:r>
                      <a:br>
                        <a:rPr lang="en-GB" sz="1100" kern="1200" dirty="0">
                          <a:solidFill>
                            <a:srgbClr val="000000"/>
                          </a:solidFill>
                          <a:effectLst/>
                          <a:latin typeface="+mn-lt"/>
                          <a:ea typeface="+mn-ea"/>
                          <a:cs typeface="+mn-cs"/>
                        </a:rPr>
                      </a:br>
                      <a:r>
                        <a:rPr lang="en-GB" sz="1100" kern="1200" dirty="0">
                          <a:solidFill>
                            <a:srgbClr val="000000"/>
                          </a:solidFill>
                          <a:effectLst/>
                          <a:latin typeface="+mn-lt"/>
                          <a:ea typeface="+mn-ea"/>
                          <a:cs typeface="+mn-cs"/>
                        </a:rPr>
                        <a:t>Shiva - representing the three functions of creation, preservation and destruction. </a:t>
                      </a:r>
                      <a:endParaRPr lang="en-GB"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What is the essence of you?</a:t>
                      </a:r>
                      <a:br>
                        <a:rPr lang="en-GB" sz="1100" kern="1200" dirty="0">
                          <a:solidFill>
                            <a:srgbClr val="000000"/>
                          </a:solidFill>
                          <a:effectLst/>
                          <a:latin typeface="+mn-lt"/>
                          <a:ea typeface="+mn-ea"/>
                          <a:cs typeface="+mn-cs"/>
                        </a:rPr>
                      </a:br>
                      <a:endParaRPr lang="en-GB" sz="1100" dirty="0"/>
                    </a:p>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525520">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Do you believe that there is a soul?</a:t>
                      </a:r>
                      <a:br>
                        <a:rPr lang="en-GB" sz="1100" kern="1200" dirty="0">
                          <a:solidFill>
                            <a:srgbClr val="000000"/>
                          </a:solidFill>
                          <a:effectLst/>
                          <a:latin typeface="+mn-lt"/>
                          <a:ea typeface="+mn-ea"/>
                          <a:cs typeface="+mn-cs"/>
                        </a:rPr>
                      </a:br>
                      <a:endParaRPr lang="en-GB" sz="1100" dirty="0"/>
                    </a:p>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01068">
                <a:tc rowSpan="2">
                  <a:txBody>
                    <a:bodyPr/>
                    <a:lstStyle/>
                    <a:p>
                      <a:pPr lvl="0"/>
                      <a:r>
                        <a:rPr lang="en-GB" sz="1400" b="1">
                          <a:solidFill>
                            <a:srgbClr val="7C5DA3"/>
                          </a:solidFill>
                          <a:latin typeface="Century Gothic" pitchFamily="34"/>
                        </a:rPr>
                        <a:t>Brahma</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Hindu deity an aspect of Brahman, one of the Trimurti, in charge of creative power. </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85176749"/>
                  </a:ext>
                </a:extLst>
              </a:tr>
              <a:tr h="525520">
                <a:tc vMerge="1">
                  <a:txBody>
                    <a:bodyPr/>
                    <a:lstStyle/>
                    <a:p>
                      <a:r>
                        <a:rPr lang="en-GB" sz="1400" b="1">
                          <a:solidFill>
                            <a:srgbClr val="7C5DA3"/>
                          </a:solidFill>
                          <a:latin typeface="Century Gothic" pitchFamily="34"/>
                        </a:rPr>
                        <a:t>Brahma</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Hindu deity an aspect of Brahman, one of the Trimurti, in charge of creative power. </a:t>
                      </a:r>
                      <a:endParaRPr lang="en-GB"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What do Hindus teach their children about God? </a:t>
                      </a:r>
                      <a:endParaRPr lang="en-GB" sz="1100" dirty="0"/>
                    </a:p>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726588">
                <a:tc>
                  <a:txBody>
                    <a:bodyPr/>
                    <a:lstStyle/>
                    <a:p>
                      <a:r>
                        <a:rPr lang="en-GB" sz="1400" b="1">
                          <a:solidFill>
                            <a:srgbClr val="7C5DA3"/>
                          </a:solidFill>
                          <a:latin typeface="Century Gothic" pitchFamily="34"/>
                        </a:rPr>
                        <a:t>Shiva</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kern="1200">
                          <a:solidFill>
                            <a:srgbClr val="000000"/>
                          </a:solidFill>
                          <a:effectLst/>
                          <a:latin typeface="+mn-lt"/>
                          <a:ea typeface="+mn-ea"/>
                          <a:cs typeface="+mn-cs"/>
                        </a:rPr>
                        <a:t>Hindu deity an aspect of Brahman: name means “kindly”- the destroyer function </a:t>
                      </a:r>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65146342"/>
                  </a:ext>
                </a:extLst>
              </a:tr>
              <a:tr h="566742">
                <a:tc>
                  <a:txBody>
                    <a:bodyPr/>
                    <a:lstStyle/>
                    <a:p>
                      <a:r>
                        <a:rPr lang="en-GB" sz="1400" b="1">
                          <a:solidFill>
                            <a:srgbClr val="7C5DA3"/>
                          </a:solidFill>
                          <a:latin typeface="Century Gothic" pitchFamily="34"/>
                        </a:rPr>
                        <a:t>Vishnu</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kern="1200" dirty="0">
                          <a:solidFill>
                            <a:srgbClr val="000000"/>
                          </a:solidFill>
                          <a:effectLst/>
                          <a:latin typeface="+mn-lt"/>
                          <a:ea typeface="+mn-ea"/>
                          <a:cs typeface="+mn-cs"/>
                        </a:rPr>
                        <a:t>Hindu deity an aspect of Brahman: member of the Trimurti - the preserver. </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200" b="1" i="0" kern="1200" dirty="0">
                          <a:solidFill>
                            <a:srgbClr val="000000"/>
                          </a:solidFill>
                          <a:effectLst/>
                          <a:latin typeface="+mn-lt"/>
                          <a:ea typeface="+mn-ea"/>
                          <a:cs typeface="+mn-cs"/>
                        </a:rPr>
                        <a:t>Hinduism is one of the oldest religions in the world. </a:t>
                      </a:r>
                      <a:r>
                        <a:rPr lang="en-GB" sz="1200" b="0" i="0" kern="1200" dirty="0">
                          <a:solidFill>
                            <a:srgbClr val="000000"/>
                          </a:solidFill>
                          <a:effectLst/>
                          <a:latin typeface="+mn-lt"/>
                          <a:ea typeface="+mn-ea"/>
                          <a:cs typeface="+mn-cs"/>
                        </a:rPr>
                        <a:t>It began about 5000 years ago, linked to the people who lived near to the Indus River in about 2500 BC</a:t>
                      </a:r>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How should humans treat the world? </a:t>
                      </a:r>
                      <a:endParaRPr lang="en-GB" sz="1100" dirty="0"/>
                    </a:p>
                    <a:p>
                      <a:pPr lvl="0"/>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479927">
                <a:tc rowSpan="2">
                  <a:txBody>
                    <a:bodyPr/>
                    <a:lstStyle/>
                    <a:p>
                      <a:r>
                        <a:rPr lang="en-GB" sz="1400" b="1">
                          <a:solidFill>
                            <a:srgbClr val="7C5DA3"/>
                          </a:solidFill>
                          <a:latin typeface="Century Gothic" pitchFamily="34"/>
                        </a:rPr>
                        <a:t>Ganesha</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kern="1200" dirty="0">
                          <a:solidFill>
                            <a:srgbClr val="000000"/>
                          </a:solidFill>
                          <a:effectLst/>
                          <a:latin typeface="+mn-lt"/>
                          <a:ea typeface="+mn-ea"/>
                          <a:cs typeface="+mn-cs"/>
                        </a:rPr>
                        <a:t>Hindu deity portrayed with an elephant’s head as a sign of strength, the deity who removes obstacles. </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r>
                        <a:rPr lang="en-GB" sz="1200" b="0" i="0" kern="1200" dirty="0">
                          <a:solidFill>
                            <a:srgbClr val="000000"/>
                          </a:solidFill>
                          <a:effectLst/>
                          <a:latin typeface="+mn-lt"/>
                          <a:ea typeface="+mn-ea"/>
                          <a:cs typeface="+mn-cs"/>
                        </a:rPr>
                        <a:t>Many gods are worshipped in Hinduism. Each Hindu god is said to be a different part of the supreme God ‘Brahman’.</a:t>
                      </a:r>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r>
                        <a:rPr lang="en-GB" sz="1400" b="1" dirty="0">
                          <a:solidFill>
                            <a:schemeClr val="bg1"/>
                          </a:solidFill>
                          <a:latin typeface="Century Gothic" pitchFamily="34"/>
                        </a:rPr>
                        <a:t>Useful resources</a:t>
                      </a:r>
                      <a:endParaRPr lang="en-US" dirty="0"/>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851813090"/>
                  </a:ext>
                </a:extLst>
              </a:tr>
              <a:tr h="291293">
                <a:tc vMerge="1">
                  <a:txBody>
                    <a:bodyPr/>
                    <a:lstStyle/>
                    <a:p>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err="1">
                          <a:solidFill>
                            <a:srgbClr val="000000"/>
                          </a:solidFill>
                          <a:effectLst/>
                          <a:latin typeface="+mn-lt"/>
                          <a:ea typeface="+mn-ea"/>
                          <a:cs typeface="+mn-cs"/>
                        </a:rPr>
                        <a:t>www.bbc.co.uk</a:t>
                      </a:r>
                      <a:r>
                        <a:rPr lang="en-GB" sz="1100" kern="1200" dirty="0">
                          <a:solidFill>
                            <a:srgbClr val="000000"/>
                          </a:solidFill>
                          <a:effectLst/>
                          <a:latin typeface="+mn-lt"/>
                          <a:ea typeface="+mn-ea"/>
                          <a:cs typeface="+mn-cs"/>
                        </a:rPr>
                        <a:t>/education/clips/zh2b9j6</a:t>
                      </a:r>
                      <a:br>
                        <a:rPr lang="en-GB" sz="1100" kern="1200" dirty="0">
                          <a:solidFill>
                            <a:srgbClr val="000000"/>
                          </a:solidFill>
                          <a:effectLst/>
                          <a:latin typeface="+mn-lt"/>
                          <a:ea typeface="+mn-ea"/>
                          <a:cs typeface="+mn-cs"/>
                        </a:rPr>
                      </a:br>
                      <a:endParaRPr lang="en-GB" sz="1100" dirty="0"/>
                    </a:p>
                    <a:p>
                      <a:endParaRPr lang="en-US" sz="1100" dirty="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95227160"/>
                  </a:ext>
                </a:extLst>
              </a:tr>
              <a:tr h="837193">
                <a:tc>
                  <a:txBody>
                    <a:bodyPr/>
                    <a:lstStyle/>
                    <a:p>
                      <a:r>
                        <a:rPr lang="en-GB" sz="1800">
                          <a:solidFill>
                            <a:srgbClr val="7C5DA3"/>
                          </a:solidFill>
                        </a:rPr>
                        <a:t>Puja</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dirty="0">
                          <a:solidFill>
                            <a:schemeClr val="tx1"/>
                          </a:solidFill>
                          <a:latin typeface="Century Gothic" panose="020B0502020202020204" pitchFamily="34" charset="0"/>
                        </a:rPr>
                        <a:t>Worship</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200" b="0" i="0" kern="1200" dirty="0">
                          <a:solidFill>
                            <a:srgbClr val="000000"/>
                          </a:solidFill>
                          <a:effectLst/>
                          <a:latin typeface="+mn-lt"/>
                          <a:ea typeface="+mn-ea"/>
                          <a:cs typeface="+mn-cs"/>
                        </a:rPr>
                        <a:t>Hindus believe that God can be seen in a person or an animal. They believe that God is in everybody.</a:t>
                      </a:r>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lgn="ctr"/>
                      <a:endParaRPr lang="en-GB" sz="1400" b="1" dirty="0">
                        <a:solidFill>
                          <a:schemeClr val="bg1"/>
                        </a:solidFill>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581918281"/>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2" name="Picture 1">
            <a:extLst>
              <a:ext uri="{FF2B5EF4-FFF2-40B4-BE49-F238E27FC236}">
                <a16:creationId xmlns:a16="http://schemas.microsoft.com/office/drawing/2014/main" id="{7675F5F4-612E-7444-9A59-BBC2A263A87B}"/>
              </a:ext>
            </a:extLst>
          </p:cNvPr>
          <p:cNvPicPr>
            <a:picLocks noChangeAspect="1"/>
          </p:cNvPicPr>
          <p:nvPr/>
        </p:nvPicPr>
        <p:blipFill>
          <a:blip r:embed="rId2"/>
          <a:stretch>
            <a:fillRect/>
          </a:stretch>
        </p:blipFill>
        <p:spPr>
          <a:xfrm>
            <a:off x="3573463" y="640158"/>
            <a:ext cx="3289300" cy="2463800"/>
          </a:xfrm>
          <a:prstGeom prst="rect">
            <a:avLst/>
          </a:prstGeom>
        </p:spPr>
      </p:pic>
    </p:spTree>
    <p:extLst>
      <p:ext uri="{BB962C8B-B14F-4D97-AF65-F5344CB8AC3E}">
        <p14:creationId xmlns:p14="http://schemas.microsoft.com/office/powerpoint/2010/main" val="2243036893"/>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2400" i="1" dirty="0"/>
              <a:t>What do different people believe about worshipping God? Year 3</a:t>
            </a:r>
            <a:endParaRPr lang="en-GB" sz="2400" dirty="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470704582"/>
              </p:ext>
            </p:extLst>
          </p:nvPr>
        </p:nvGraphicFramePr>
        <p:xfrm>
          <a:off x="66675" y="549275"/>
          <a:ext cx="9010651" cy="6306429"/>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19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05745">
                <a:tc>
                  <a:txBody>
                    <a:bodyPr/>
                    <a:lstStyle/>
                    <a:p>
                      <a:r>
                        <a:rPr lang="en-GB" sz="1400" b="1" dirty="0">
                          <a:solidFill>
                            <a:srgbClr val="7C5DA3"/>
                          </a:solidFill>
                          <a:effectLst/>
                          <a:latin typeface="Twinkl"/>
                        </a:rPr>
                        <a:t>worship </a:t>
                      </a:r>
                      <a:endParaRPr lang="en-GB" sz="1800"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b="0" dirty="0">
                          <a:solidFill>
                            <a:schemeClr val="tx1"/>
                          </a:solidFill>
                          <a:effectLst/>
                          <a:latin typeface="Twinkl"/>
                        </a:rPr>
                        <a:t>The feeling or act of showing respect, loyalty or love. </a:t>
                      </a:r>
                      <a:endParaRPr lang="en-GB" sz="1400" b="0" dirty="0">
                        <a:solidFill>
                          <a:schemeClr val="tx1"/>
                        </a:solidFill>
                        <a:effectLst/>
                      </a:endParaRPr>
                    </a:p>
                  </a:txBody>
                  <a:tcPr anchor="ctr">
                    <a:solidFill>
                      <a:schemeClr val="bg1"/>
                    </a:solidFill>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What is faith and how do we express it in our every- day lives?</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0">
                <a:tc>
                  <a:txBody>
                    <a:bodyPr/>
                    <a:lstStyle/>
                    <a:p>
                      <a:r>
                        <a:rPr lang="en-GB" sz="1400" b="1" dirty="0">
                          <a:solidFill>
                            <a:srgbClr val="7C5DA3"/>
                          </a:solidFill>
                          <a:effectLst/>
                          <a:latin typeface="Twinkl"/>
                        </a:rPr>
                        <a:t>worth </a:t>
                      </a:r>
                      <a:endParaRPr lang="en-GB" sz="18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b="0" dirty="0">
                          <a:solidFill>
                            <a:schemeClr val="tx1"/>
                          </a:solidFill>
                          <a:effectLst/>
                          <a:latin typeface="Twinkl"/>
                        </a:rPr>
                        <a:t>Having a particular value. </a:t>
                      </a:r>
                      <a:endParaRPr lang="en-GB" sz="1400" b="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62878">
                <a:tc>
                  <a:txBody>
                    <a:bodyPr/>
                    <a:lstStyle/>
                    <a:p>
                      <a:r>
                        <a:rPr lang="en-GB" sz="1400" b="1" dirty="0">
                          <a:solidFill>
                            <a:srgbClr val="7C5DA3"/>
                          </a:solidFill>
                          <a:effectLst/>
                          <a:latin typeface="Twinkl"/>
                        </a:rPr>
                        <a:t>Christians </a:t>
                      </a:r>
                      <a:endParaRPr lang="en-GB" sz="1800"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b="0" dirty="0">
                          <a:solidFill>
                            <a:schemeClr val="tx1"/>
                          </a:solidFill>
                          <a:effectLst/>
                          <a:latin typeface="Twinkl"/>
                        </a:rPr>
                        <a:t>Followers of the religion of Christianity. </a:t>
                      </a:r>
                      <a:endParaRPr lang="en-GB" sz="1400" b="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a:txBody>
                    <a:bodyPr/>
                    <a:lstStyle/>
                    <a:p>
                      <a:pPr lvl="0"/>
                      <a:r>
                        <a:rPr lang="en-GB" sz="1100" dirty="0"/>
                        <a:t>What do people believe about God? </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81130">
                <a:tc>
                  <a:txBody>
                    <a:bodyPr/>
                    <a:lstStyle/>
                    <a:p>
                      <a:r>
                        <a:rPr lang="en-GB" sz="1400" b="1" dirty="0">
                          <a:solidFill>
                            <a:srgbClr val="7C5DA3"/>
                          </a:solidFill>
                          <a:effectLst/>
                          <a:latin typeface="Twinkl"/>
                        </a:rPr>
                        <a:t>Hindus </a:t>
                      </a:r>
                      <a:endParaRPr lang="en-GB" sz="1800" dirty="0">
                        <a:solidFill>
                          <a:srgbClr val="7C5DA3"/>
                        </a:solidFill>
                        <a:effectLst/>
                      </a:endParaRPr>
                    </a:p>
                  </a:txBody>
                  <a:tcPr anchor="ctr">
                    <a:solidFill>
                      <a:schemeClr val="bg2"/>
                    </a:solidFill>
                  </a:tcPr>
                </a:tc>
                <a:tc>
                  <a:txBody>
                    <a:bodyPr/>
                    <a:lstStyle/>
                    <a:p>
                      <a:r>
                        <a:rPr lang="en-GB" sz="1100" b="0" dirty="0">
                          <a:solidFill>
                            <a:schemeClr val="tx1"/>
                          </a:solidFill>
                          <a:effectLst/>
                          <a:latin typeface="Twinkl"/>
                        </a:rPr>
                        <a:t>Followers of the religion of Hinduism. </a:t>
                      </a:r>
                      <a:endParaRPr lang="en-GB" sz="1400" b="0" dirty="0">
                        <a:solidFill>
                          <a:schemeClr val="tx1"/>
                        </a:solidFill>
                        <a:effectLst/>
                      </a:endParaRPr>
                    </a:p>
                  </a:txBody>
                  <a:tcPr anchor="ctr">
                    <a:solidFill>
                      <a:schemeClr val="bg1"/>
                    </a:solidFill>
                  </a:tcPr>
                </a:tc>
                <a:tc vMerge="1">
                  <a:txBody>
                    <a:bodyPr/>
                    <a:lstStyle/>
                    <a:p>
                      <a:endParaRPr lang="en-US"/>
                    </a:p>
                  </a:txBody>
                  <a:tcPr/>
                </a:tc>
                <a:tc rowSpan="2">
                  <a:txBody>
                    <a:bodyPr/>
                    <a:lstStyle/>
                    <a:p>
                      <a:pPr lvl="0"/>
                      <a:r>
                        <a:rPr lang="en-GB" sz="1100" dirty="0"/>
                        <a:t>How are ideas about God depicted in different stories?</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247580">
                <a:tc>
                  <a:txBody>
                    <a:bodyPr/>
                    <a:lstStyle/>
                    <a:p>
                      <a:r>
                        <a:rPr lang="en-GB" sz="1400" b="1" dirty="0">
                          <a:solidFill>
                            <a:srgbClr val="7C5DA3"/>
                          </a:solidFill>
                          <a:effectLst/>
                          <a:latin typeface="Twinkl"/>
                        </a:rPr>
                        <a:t>puja </a:t>
                      </a:r>
                      <a:endParaRPr lang="en-GB" sz="18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b="0" dirty="0">
                          <a:solidFill>
                            <a:schemeClr val="tx1"/>
                          </a:solidFill>
                          <a:effectLst/>
                          <a:latin typeface="Twinkl"/>
                        </a:rPr>
                        <a:t>The Hindu act of worship. </a:t>
                      </a:r>
                      <a:endParaRPr lang="en-GB" sz="1400" b="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0">
                <a:tc>
                  <a:txBody>
                    <a:bodyPr/>
                    <a:lstStyle/>
                    <a:p>
                      <a:r>
                        <a:rPr lang="en-GB" sz="1400" b="1">
                          <a:solidFill>
                            <a:srgbClr val="7C5DA3"/>
                          </a:solidFill>
                          <a:effectLst/>
                          <a:latin typeface="Twinkl"/>
                        </a:rPr>
                        <a:t>gurdwara </a:t>
                      </a:r>
                      <a:endParaRPr lang="en-GB" sz="180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b="0" dirty="0">
                          <a:solidFill>
                            <a:schemeClr val="tx1"/>
                          </a:solidFill>
                          <a:effectLst/>
                          <a:latin typeface="Twinkl"/>
                        </a:rPr>
                        <a:t>A Sikh place of worship. </a:t>
                      </a:r>
                      <a:endParaRPr lang="en-GB" sz="1400" b="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rowSpan="2">
                  <a:txBody>
                    <a:bodyPr/>
                    <a:lstStyle/>
                    <a:p>
                      <a:pPr lvl="0"/>
                      <a:r>
                        <a:rPr lang="en-GB" sz="1100" dirty="0"/>
                        <a:t>How do people worship?</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379738">
                <a:tc>
                  <a:txBody>
                    <a:bodyPr/>
                    <a:lstStyle/>
                    <a:p>
                      <a:r>
                        <a:rPr lang="en-GB" sz="1400" b="1">
                          <a:solidFill>
                            <a:srgbClr val="7C5DA3"/>
                          </a:solidFill>
                          <a:effectLst/>
                          <a:latin typeface="Twinkl"/>
                        </a:rPr>
                        <a:t>Sikhs </a:t>
                      </a:r>
                      <a:endParaRPr lang="en-GB" sz="180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b="0" dirty="0">
                          <a:solidFill>
                            <a:schemeClr val="tx1"/>
                          </a:solidFill>
                          <a:effectLst/>
                          <a:latin typeface="Twinkl"/>
                        </a:rPr>
                        <a:t>Followers of the religion of Sikhism. </a:t>
                      </a:r>
                      <a:endParaRPr lang="en-GB" sz="1400" b="0"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a:t>
                      </a:r>
                      <a:endParaRPr lang="en-GB" sz="1400" dirty="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178456">
                <a:tc>
                  <a:txBody>
                    <a:bodyPr/>
                    <a:lstStyle/>
                    <a:p>
                      <a:r>
                        <a:rPr lang="en-GB" sz="1400" b="1" dirty="0">
                          <a:solidFill>
                            <a:srgbClr val="7C5DA3"/>
                          </a:solidFill>
                          <a:effectLst/>
                          <a:latin typeface="Twinkl"/>
                        </a:rPr>
                        <a:t>worship </a:t>
                      </a:r>
                      <a:endParaRPr lang="en-GB" sz="1800"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b="0" dirty="0">
                          <a:solidFill>
                            <a:schemeClr val="tx1"/>
                          </a:solidFill>
                          <a:effectLst/>
                          <a:latin typeface="Twinkl"/>
                        </a:rPr>
                        <a:t>The feeling or act of showing respect, loyalty or love. </a:t>
                      </a:r>
                      <a:endParaRPr lang="en-GB" sz="1400" b="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1" kern="1200" dirty="0">
                          <a:solidFill>
                            <a:srgbClr val="000000"/>
                          </a:solidFill>
                          <a:effectLst/>
                          <a:latin typeface="+mn-lt"/>
                          <a:ea typeface="+mn-ea"/>
                          <a:cs typeface="+mn-cs"/>
                        </a:rPr>
                        <a:t>Christians </a:t>
                      </a:r>
                      <a:r>
                        <a:rPr lang="en-GB" sz="1000" kern="1200" dirty="0">
                          <a:solidFill>
                            <a:srgbClr val="000000"/>
                          </a:solidFill>
                          <a:effectLst/>
                          <a:latin typeface="+mn-lt"/>
                          <a:ea typeface="+mn-ea"/>
                          <a:cs typeface="+mn-cs"/>
                        </a:rPr>
                        <a:t>believe that they should put God first. The first of the Ten Commandments (a list of rules revealed by God), said </a:t>
                      </a:r>
                      <a:r>
                        <a:rPr lang="en-GB" sz="1000" b="1" kern="1200" dirty="0">
                          <a:solidFill>
                            <a:srgbClr val="000000"/>
                          </a:solidFill>
                          <a:effectLst/>
                          <a:latin typeface="+mn-lt"/>
                          <a:ea typeface="+mn-ea"/>
                          <a:cs typeface="+mn-cs"/>
                        </a:rPr>
                        <a:t>worship </a:t>
                      </a:r>
                      <a:r>
                        <a:rPr lang="en-GB" sz="1000" kern="1200" dirty="0">
                          <a:solidFill>
                            <a:srgbClr val="000000"/>
                          </a:solidFill>
                          <a:effectLst/>
                          <a:latin typeface="+mn-lt"/>
                          <a:ea typeface="+mn-ea"/>
                          <a:cs typeface="+mn-cs"/>
                        </a:rPr>
                        <a:t>no other Gods but me. </a:t>
                      </a:r>
                      <a:endParaRPr lang="en-GB" sz="1000" dirty="0"/>
                    </a:p>
                  </a:txBody>
                  <a:tcPr marT="45728" marB="45728">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r>
                        <a:rPr lang="en-GB" sz="1200" dirty="0"/>
                        <a:t>What influence does a belief in God have on the lives of believers?</a:t>
                      </a: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801510198"/>
                  </a:ext>
                </a:extLst>
              </a:tr>
              <a:tr h="158111">
                <a:tc rowSpan="2">
                  <a:txBody>
                    <a:bodyPr/>
                    <a:lstStyle/>
                    <a:p>
                      <a:r>
                        <a:rPr lang="en-GB" sz="1400" b="1" dirty="0">
                          <a:solidFill>
                            <a:srgbClr val="7C5DA3"/>
                          </a:solidFill>
                          <a:effectLst/>
                          <a:latin typeface="Twinkl"/>
                        </a:rPr>
                        <a:t>artefacts </a:t>
                      </a:r>
                      <a:endParaRPr lang="en-GB" sz="18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rowSpan="2">
                  <a:txBody>
                    <a:bodyPr/>
                    <a:lstStyle/>
                    <a:p>
                      <a:r>
                        <a:rPr lang="en-GB" sz="1100" b="0" dirty="0">
                          <a:solidFill>
                            <a:schemeClr val="tx1"/>
                          </a:solidFill>
                          <a:effectLst/>
                          <a:latin typeface="Twinkl"/>
                        </a:rPr>
                        <a:t>A religious artefact is an object that has a special significance within</a:t>
                      </a:r>
                      <a:br>
                        <a:rPr lang="en-GB" sz="1100" b="0" dirty="0">
                          <a:solidFill>
                            <a:schemeClr val="tx1"/>
                          </a:solidFill>
                          <a:effectLst/>
                          <a:latin typeface="Twinkl"/>
                        </a:rPr>
                      </a:br>
                      <a:r>
                        <a:rPr lang="en-GB" sz="1100" b="0" dirty="0">
                          <a:solidFill>
                            <a:schemeClr val="tx1"/>
                          </a:solidFill>
                          <a:effectLst/>
                          <a:latin typeface="Twinkl"/>
                        </a:rPr>
                        <a:t>a religion. </a:t>
                      </a:r>
                      <a:endParaRPr lang="en-GB" sz="1400" b="0"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1" kern="1200" dirty="0">
                          <a:solidFill>
                            <a:srgbClr val="000000"/>
                          </a:solidFill>
                          <a:effectLst/>
                          <a:latin typeface="+mn-lt"/>
                          <a:ea typeface="+mn-ea"/>
                          <a:cs typeface="+mn-cs"/>
                        </a:rPr>
                        <a:t>Hindus </a:t>
                      </a:r>
                      <a:r>
                        <a:rPr lang="en-GB" sz="1000" kern="1200" dirty="0">
                          <a:solidFill>
                            <a:srgbClr val="000000"/>
                          </a:solidFill>
                          <a:effectLst/>
                          <a:latin typeface="+mn-lt"/>
                          <a:ea typeface="+mn-ea"/>
                          <a:cs typeface="+mn-cs"/>
                        </a:rPr>
                        <a:t>ring a bell at the start of </a:t>
                      </a:r>
                      <a:r>
                        <a:rPr lang="en-GB" sz="1000" b="1" kern="1200" dirty="0">
                          <a:solidFill>
                            <a:srgbClr val="000000"/>
                          </a:solidFill>
                          <a:effectLst/>
                          <a:latin typeface="+mn-lt"/>
                          <a:ea typeface="+mn-ea"/>
                          <a:cs typeface="+mn-cs"/>
                        </a:rPr>
                        <a:t>puja </a:t>
                      </a:r>
                      <a:r>
                        <a:rPr lang="en-GB" sz="1000" kern="1200" dirty="0">
                          <a:solidFill>
                            <a:srgbClr val="000000"/>
                          </a:solidFill>
                          <a:effectLst/>
                          <a:latin typeface="+mn-lt"/>
                          <a:ea typeface="+mn-ea"/>
                          <a:cs typeface="+mn-cs"/>
                        </a:rPr>
                        <a:t>to tell the gods that they are there. </a:t>
                      </a:r>
                      <a:endParaRPr lang="en-GB" sz="1000" dirty="0"/>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0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50393338"/>
                  </a:ext>
                </a:extLst>
              </a:tr>
              <a:tr h="11654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algn="ctr"/>
                      <a:r>
                        <a:rPr lang="en-GB" sz="1600" b="1" dirty="0">
                          <a:solidFill>
                            <a:schemeClr val="bg1"/>
                          </a:solidFill>
                        </a:rPr>
                        <a:t>Useful resources</a:t>
                      </a:r>
                    </a:p>
                  </a:txBody>
                  <a:tcPr>
                    <a:lnL w="12700" cap="flat" cmpd="sng" algn="ctr">
                      <a:solidFill>
                        <a:schemeClr val="tx1"/>
                      </a:solidFill>
                      <a:prstDash val="solid"/>
                      <a:round/>
                      <a:headEnd type="none" w="med" len="med"/>
                      <a:tailEnd type="none" w="med" len="med"/>
                    </a:lnL>
                    <a:solidFill>
                      <a:srgbClr val="7C5DA3"/>
                    </a:solidFill>
                  </a:tcPr>
                </a:tc>
                <a:extLst>
                  <a:ext uri="{0D108BD9-81ED-4DB2-BD59-A6C34878D82A}">
                    <a16:rowId xmlns:a16="http://schemas.microsoft.com/office/drawing/2014/main" val="3462740639"/>
                  </a:ext>
                </a:extLst>
              </a:tr>
              <a:tr h="125738">
                <a:tc rowSpan="2">
                  <a:txBody>
                    <a:bodyPr/>
                    <a:lstStyle/>
                    <a:p>
                      <a:r>
                        <a:rPr lang="en-GB" sz="1400" b="1" dirty="0">
                          <a:solidFill>
                            <a:srgbClr val="7C5DA3"/>
                          </a:solidFill>
                          <a:effectLst/>
                          <a:latin typeface="Twinkl"/>
                        </a:rPr>
                        <a:t>call to prayer </a:t>
                      </a:r>
                      <a:endParaRPr lang="en-GB" sz="18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rowSpan="2">
                  <a:txBody>
                    <a:bodyPr/>
                    <a:lstStyle/>
                    <a:p>
                      <a:r>
                        <a:rPr lang="en-GB" sz="1100" b="0" dirty="0">
                          <a:solidFill>
                            <a:schemeClr val="tx1"/>
                          </a:solidFill>
                          <a:effectLst/>
                          <a:latin typeface="Twinkl"/>
                        </a:rPr>
                        <a:t>This is sung five times a day to remind Muslims to pray. </a:t>
                      </a:r>
                      <a:endParaRPr lang="en-GB" sz="1400" b="0"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kern="1200" dirty="0">
                          <a:solidFill>
                            <a:srgbClr val="000000"/>
                          </a:solidFill>
                          <a:effectLst/>
                          <a:latin typeface="+mn-lt"/>
                          <a:ea typeface="+mn-ea"/>
                          <a:cs typeface="+mn-cs"/>
                        </a:rPr>
                        <a:t>For religious believers, the aim of </a:t>
                      </a:r>
                      <a:r>
                        <a:rPr lang="en-GB" sz="1000" b="1" kern="1200" dirty="0">
                          <a:solidFill>
                            <a:srgbClr val="000000"/>
                          </a:solidFill>
                          <a:effectLst/>
                          <a:latin typeface="+mn-lt"/>
                          <a:ea typeface="+mn-ea"/>
                          <a:cs typeface="+mn-cs"/>
                        </a:rPr>
                        <a:t>worship </a:t>
                      </a:r>
                      <a:r>
                        <a:rPr lang="en-GB" sz="1000" kern="1200" dirty="0">
                          <a:solidFill>
                            <a:srgbClr val="000000"/>
                          </a:solidFill>
                          <a:effectLst/>
                          <a:latin typeface="+mn-lt"/>
                          <a:ea typeface="+mn-ea"/>
                          <a:cs typeface="+mn-cs"/>
                        </a:rPr>
                        <a:t>is to show that god has more </a:t>
                      </a:r>
                      <a:r>
                        <a:rPr lang="en-GB" sz="1000" b="1" kern="1200" dirty="0">
                          <a:solidFill>
                            <a:srgbClr val="000000"/>
                          </a:solidFill>
                          <a:effectLst/>
                          <a:latin typeface="+mn-lt"/>
                          <a:ea typeface="+mn-ea"/>
                          <a:cs typeface="+mn-cs"/>
                        </a:rPr>
                        <a:t>worth </a:t>
                      </a:r>
                      <a:r>
                        <a:rPr lang="en-GB" sz="1000" kern="1200" dirty="0">
                          <a:solidFill>
                            <a:srgbClr val="000000"/>
                          </a:solidFill>
                          <a:effectLst/>
                          <a:latin typeface="+mn-lt"/>
                          <a:ea typeface="+mn-ea"/>
                          <a:cs typeface="+mn-cs"/>
                        </a:rPr>
                        <a:t>than anything or anyone else.</a:t>
                      </a:r>
                      <a:br>
                        <a:rPr lang="en-GB" sz="1000" kern="1200" dirty="0">
                          <a:solidFill>
                            <a:srgbClr val="000000"/>
                          </a:solidFill>
                          <a:effectLst/>
                          <a:latin typeface="+mn-lt"/>
                          <a:ea typeface="+mn-ea"/>
                          <a:cs typeface="+mn-cs"/>
                        </a:rPr>
                      </a:br>
                      <a:r>
                        <a:rPr lang="en-GB" sz="1000" kern="1200" dirty="0">
                          <a:solidFill>
                            <a:srgbClr val="000000"/>
                          </a:solidFill>
                          <a:effectLst/>
                          <a:latin typeface="+mn-lt"/>
                          <a:ea typeface="+mn-ea"/>
                          <a:cs typeface="+mn-cs"/>
                        </a:rPr>
                        <a:t>Religious freedom is the right to chose what you believe and which religion to follow. </a:t>
                      </a:r>
                      <a:endParaRPr lang="en-GB" sz="1000" dirty="0"/>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0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3853466437"/>
                  </a:ext>
                </a:extLst>
              </a:tr>
              <a:tr h="681998">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r>
                        <a:rPr lang="en-GB" sz="1200" dirty="0"/>
                        <a:t>https://</a:t>
                      </a:r>
                      <a:r>
                        <a:rPr lang="en-GB" sz="1200" dirty="0" err="1"/>
                        <a:t>www.bbc.co.uk</a:t>
                      </a:r>
                      <a:r>
                        <a:rPr lang="en-GB" sz="1200" dirty="0"/>
                        <a:t>/programmes/b05pc1c9/clips)</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636958267"/>
                  </a:ext>
                </a:extLst>
              </a:tr>
              <a:tr h="0">
                <a:tc>
                  <a:txBody>
                    <a:bodyPr/>
                    <a:lstStyle/>
                    <a:p>
                      <a:r>
                        <a:rPr lang="en-GB" sz="1400" b="1" dirty="0">
                          <a:solidFill>
                            <a:srgbClr val="7C5DA3"/>
                          </a:solidFill>
                          <a:effectLst/>
                          <a:latin typeface="Twinkl"/>
                        </a:rPr>
                        <a:t>Qur’an </a:t>
                      </a:r>
                      <a:endParaRPr lang="en-GB" sz="18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solidFill>
                  </a:tcPr>
                </a:tc>
                <a:tc>
                  <a:txBody>
                    <a:bodyPr/>
                    <a:lstStyle/>
                    <a:p>
                      <a:r>
                        <a:rPr lang="en-GB" sz="1100" b="0" dirty="0">
                          <a:solidFill>
                            <a:schemeClr val="tx1"/>
                          </a:solidFill>
                          <a:effectLst/>
                          <a:latin typeface="Twinkl"/>
                        </a:rPr>
                        <a:t>The holy book of Islam. </a:t>
                      </a:r>
                      <a:endParaRPr lang="en-GB" sz="1400" b="0"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000" b="1" kern="1200" dirty="0">
                          <a:solidFill>
                            <a:srgbClr val="000000"/>
                          </a:solidFill>
                          <a:effectLst/>
                          <a:latin typeface="+mn-lt"/>
                          <a:ea typeface="+mn-ea"/>
                          <a:cs typeface="+mn-cs"/>
                        </a:rPr>
                        <a:t>Sikhs </a:t>
                      </a:r>
                      <a:r>
                        <a:rPr lang="en-GB" sz="1000" kern="1200" dirty="0">
                          <a:solidFill>
                            <a:srgbClr val="000000"/>
                          </a:solidFill>
                          <a:effectLst/>
                          <a:latin typeface="+mn-lt"/>
                          <a:ea typeface="+mn-ea"/>
                          <a:cs typeface="+mn-cs"/>
                        </a:rPr>
                        <a:t>gather in the </a:t>
                      </a:r>
                      <a:r>
                        <a:rPr lang="en-GB" sz="1000" b="1" kern="1200" dirty="0">
                          <a:solidFill>
                            <a:srgbClr val="000000"/>
                          </a:solidFill>
                          <a:effectLst/>
                          <a:latin typeface="+mn-lt"/>
                          <a:ea typeface="+mn-ea"/>
                          <a:cs typeface="+mn-cs"/>
                        </a:rPr>
                        <a:t>gurdwara </a:t>
                      </a:r>
                      <a:r>
                        <a:rPr lang="en-GB" sz="1000" kern="1200" dirty="0">
                          <a:solidFill>
                            <a:srgbClr val="000000"/>
                          </a:solidFill>
                          <a:effectLst/>
                          <a:latin typeface="+mn-lt"/>
                          <a:ea typeface="+mn-ea"/>
                          <a:cs typeface="+mn-cs"/>
                        </a:rPr>
                        <a:t>to </a:t>
                      </a:r>
                      <a:r>
                        <a:rPr lang="en-GB" sz="1000" b="1" kern="1200" dirty="0">
                          <a:solidFill>
                            <a:srgbClr val="000000"/>
                          </a:solidFill>
                          <a:effectLst/>
                          <a:latin typeface="+mn-lt"/>
                          <a:ea typeface="+mn-ea"/>
                          <a:cs typeface="+mn-cs"/>
                        </a:rPr>
                        <a:t>worship </a:t>
                      </a:r>
                      <a:r>
                        <a:rPr lang="en-GB" sz="1000" kern="1200" dirty="0">
                          <a:solidFill>
                            <a:srgbClr val="000000"/>
                          </a:solidFill>
                          <a:effectLst/>
                          <a:latin typeface="+mn-lt"/>
                          <a:ea typeface="+mn-ea"/>
                          <a:cs typeface="+mn-cs"/>
                        </a:rPr>
                        <a:t>together. These gatherings include hymns, singing, prayers and meditation. </a:t>
                      </a:r>
                      <a:endParaRPr lang="en-GB" sz="1000" dirty="0"/>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0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05044651"/>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4" name="Picture 3" descr="A picture containing old, large, rug, city&#10;&#10;Description automatically generated">
            <a:extLst>
              <a:ext uri="{FF2B5EF4-FFF2-40B4-BE49-F238E27FC236}">
                <a16:creationId xmlns:a16="http://schemas.microsoft.com/office/drawing/2014/main" id="{9928B8AD-2A9D-B14D-AF7A-2C8B40E428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4798" y="510960"/>
            <a:ext cx="1652691" cy="1652691"/>
          </a:xfrm>
          <a:prstGeom prst="rect">
            <a:avLst/>
          </a:prstGeom>
        </p:spPr>
      </p:pic>
      <p:pic>
        <p:nvPicPr>
          <p:cNvPr id="6" name="Picture 5" descr="A picture containing table, sitting, wooden, holding&#10;&#10;Description automatically generated">
            <a:extLst>
              <a:ext uri="{FF2B5EF4-FFF2-40B4-BE49-F238E27FC236}">
                <a16:creationId xmlns:a16="http://schemas.microsoft.com/office/drawing/2014/main" id="{B6651714-1E12-B64B-AEEE-7F462C30E4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7489" y="587590"/>
            <a:ext cx="1508349" cy="1394654"/>
          </a:xfrm>
          <a:prstGeom prst="rect">
            <a:avLst/>
          </a:prstGeom>
        </p:spPr>
      </p:pic>
      <p:pic>
        <p:nvPicPr>
          <p:cNvPr id="8" name="Picture 7" descr="A close up of a hand&#10;&#10;Description automatically generated">
            <a:extLst>
              <a:ext uri="{FF2B5EF4-FFF2-40B4-BE49-F238E27FC236}">
                <a16:creationId xmlns:a16="http://schemas.microsoft.com/office/drawing/2014/main" id="{75B44CC3-8D5A-9245-A915-22FEA77AC6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79458" y="2201966"/>
            <a:ext cx="3116061" cy="1095291"/>
          </a:xfrm>
          <a:prstGeom prst="rect">
            <a:avLst/>
          </a:prstGeom>
        </p:spPr>
      </p:pic>
    </p:spTree>
    <p:extLst>
      <p:ext uri="{BB962C8B-B14F-4D97-AF65-F5344CB8AC3E}">
        <p14:creationId xmlns:p14="http://schemas.microsoft.com/office/powerpoint/2010/main" val="4002337415"/>
      </p:ext>
    </p:ext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774790394"/>
              </p:ext>
            </p:extLst>
          </p:nvPr>
        </p:nvGraphicFramePr>
        <p:xfrm>
          <a:off x="0" y="381343"/>
          <a:ext cx="9010651" cy="6544117"/>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87245">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68055">
                <a:tc>
                  <a:txBody>
                    <a:bodyPr/>
                    <a:lstStyle/>
                    <a:p>
                      <a:r>
                        <a:rPr lang="en-GB" sz="1300" b="1" dirty="0">
                          <a:solidFill>
                            <a:srgbClr val="7C5DA3"/>
                          </a:solidFill>
                          <a:effectLst/>
                          <a:latin typeface="Twinkl" pitchFamily="2" charset="77"/>
                        </a:rPr>
                        <a:t>Ten Commandments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300" dirty="0">
                          <a:solidFill>
                            <a:schemeClr val="tx1"/>
                          </a:solidFill>
                          <a:effectLst/>
                          <a:latin typeface="Twinkl" pitchFamily="2" charset="77"/>
                        </a:rPr>
                        <a:t>Ten important life rules for Jews given to Moses by God. </a:t>
                      </a:r>
                      <a:endParaRPr lang="en-GB" dirty="0">
                        <a:solidFill>
                          <a:schemeClr val="tx1"/>
                        </a:solidFill>
                        <a:effectLst/>
                      </a:endParaRPr>
                    </a:p>
                  </a:txBody>
                  <a:tcPr anchor="ctr">
                    <a:solidFill>
                      <a:schemeClr val="bg1"/>
                    </a:solidFill>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400" dirty="0"/>
                        <a:t>What does a Jewish home look like? </a:t>
                      </a:r>
                      <a:endParaRPr lang="en-GB" sz="14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82068">
                <a:tc>
                  <a:txBody>
                    <a:bodyPr/>
                    <a:lstStyle/>
                    <a:p>
                      <a:r>
                        <a:rPr lang="en-GB" sz="1300" b="1" dirty="0">
                          <a:solidFill>
                            <a:srgbClr val="7C5DA3"/>
                          </a:solidFill>
                          <a:effectLst/>
                          <a:latin typeface="Twinkl" pitchFamily="2" charset="77"/>
                        </a:rPr>
                        <a:t>The Sabbath </a:t>
                      </a:r>
                      <a:endParaRPr lang="en-GB"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300" dirty="0">
                          <a:solidFill>
                            <a:schemeClr val="tx1"/>
                          </a:solidFill>
                          <a:effectLst/>
                          <a:latin typeface="Twinkl" pitchFamily="2" charset="77"/>
                        </a:rPr>
                        <a:t>The holy day for Jews. </a:t>
                      </a:r>
                      <a:endParaRPr lang="en-GB"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712608">
                <a:tc>
                  <a:txBody>
                    <a:bodyPr/>
                    <a:lstStyle/>
                    <a:p>
                      <a:r>
                        <a:rPr lang="en-GB" sz="1300" b="1" dirty="0">
                          <a:solidFill>
                            <a:srgbClr val="7C5DA3"/>
                          </a:solidFill>
                          <a:effectLst/>
                          <a:latin typeface="Twinkl" pitchFamily="2" charset="77"/>
                        </a:rPr>
                        <a:t>pilgrimage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300" dirty="0">
                          <a:solidFill>
                            <a:schemeClr val="tx1"/>
                          </a:solidFill>
                          <a:effectLst/>
                          <a:latin typeface="Twinkl" pitchFamily="2" charset="77"/>
                        </a:rPr>
                        <a:t>A special religious journey. </a:t>
                      </a:r>
                      <a:endParaRPr lang="en-GB"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a:txBody>
                    <a:bodyPr/>
                    <a:lstStyle/>
                    <a:p>
                      <a:pPr lvl="0"/>
                      <a:r>
                        <a:rPr lang="en-GB" sz="1400" dirty="0"/>
                        <a:t>How do Jewish people celebrate Shabbat at home? </a:t>
                      </a:r>
                      <a:endParaRPr lang="en-GB" sz="14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75061">
                <a:tc>
                  <a:txBody>
                    <a:bodyPr/>
                    <a:lstStyle/>
                    <a:p>
                      <a:r>
                        <a:rPr lang="en-GB" sz="1300" b="1" dirty="0">
                          <a:solidFill>
                            <a:srgbClr val="7C5DA3"/>
                          </a:solidFill>
                          <a:effectLst/>
                          <a:latin typeface="Twinkl" pitchFamily="2" charset="77"/>
                        </a:rPr>
                        <a:t>synagogue </a:t>
                      </a:r>
                      <a:endParaRPr lang="en-GB" dirty="0">
                        <a:solidFill>
                          <a:srgbClr val="7C5DA3"/>
                        </a:solidFill>
                        <a:effectLst/>
                      </a:endParaRPr>
                    </a:p>
                  </a:txBody>
                  <a:tcPr anchor="ctr">
                    <a:solidFill>
                      <a:schemeClr val="bg2"/>
                    </a:solidFill>
                  </a:tcPr>
                </a:tc>
                <a:tc>
                  <a:txBody>
                    <a:bodyPr/>
                    <a:lstStyle/>
                    <a:p>
                      <a:r>
                        <a:rPr lang="en-GB" sz="1300" dirty="0">
                          <a:solidFill>
                            <a:schemeClr val="tx1"/>
                          </a:solidFill>
                          <a:effectLst/>
                          <a:latin typeface="Twinkl" pitchFamily="2" charset="77"/>
                        </a:rPr>
                        <a:t>Place of worship for Jewish people. </a:t>
                      </a:r>
                      <a:endParaRPr lang="en-GB" dirty="0">
                        <a:solidFill>
                          <a:schemeClr val="tx1"/>
                        </a:solidFill>
                        <a:effectLst/>
                      </a:endParaRPr>
                    </a:p>
                  </a:txBody>
                  <a:tcPr anchor="ctr">
                    <a:solidFill>
                      <a:schemeClr val="bg1"/>
                    </a:solidFill>
                  </a:tcPr>
                </a:tc>
                <a:tc vMerge="1">
                  <a:txBody>
                    <a:bodyPr/>
                    <a:lstStyle/>
                    <a:p>
                      <a:endParaRPr lang="en-US"/>
                    </a:p>
                  </a:txBody>
                  <a:tcPr/>
                </a:tc>
                <a:tc rowSpan="2">
                  <a:txBody>
                    <a:bodyPr/>
                    <a:lstStyle/>
                    <a:p>
                      <a:pPr lvl="0"/>
                      <a:r>
                        <a:rPr lang="en-GB" sz="1400" dirty="0"/>
                        <a:t>What is the importance and value of Chanukah to Jewish families?</a:t>
                      </a:r>
                      <a:endParaRPr lang="en-GB" sz="14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475061">
                <a:tc>
                  <a:txBody>
                    <a:bodyPr/>
                    <a:lstStyle/>
                    <a:p>
                      <a:r>
                        <a:rPr lang="en-GB" sz="1300" b="1" dirty="0">
                          <a:solidFill>
                            <a:srgbClr val="7C5DA3"/>
                          </a:solidFill>
                          <a:effectLst/>
                          <a:latin typeface="Twinkl" pitchFamily="2" charset="77"/>
                        </a:rPr>
                        <a:t>rabbi </a:t>
                      </a:r>
                      <a:endParaRPr lang="en-GB"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300" dirty="0">
                          <a:solidFill>
                            <a:schemeClr val="tx1"/>
                          </a:solidFill>
                          <a:effectLst/>
                          <a:latin typeface="Twinkl" pitchFamily="2" charset="77"/>
                        </a:rPr>
                        <a:t>Jewish religious leader and teacher. </a:t>
                      </a:r>
                      <a:endParaRPr lang="en-GB"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668055">
                <a:tc>
                  <a:txBody>
                    <a:bodyPr/>
                    <a:lstStyle/>
                    <a:p>
                      <a:r>
                        <a:rPr lang="en-GB" sz="1300" b="1" dirty="0">
                          <a:solidFill>
                            <a:srgbClr val="7C5DA3"/>
                          </a:solidFill>
                          <a:effectLst/>
                          <a:latin typeface="Twinkl" pitchFamily="2" charset="77"/>
                        </a:rPr>
                        <a:t>Ark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300" dirty="0">
                          <a:solidFill>
                            <a:schemeClr val="tx1"/>
                          </a:solidFill>
                          <a:effectLst/>
                          <a:latin typeface="Twinkl" pitchFamily="2" charset="77"/>
                        </a:rPr>
                        <a:t>The place where the </a:t>
                      </a:r>
                      <a:r>
                        <a:rPr lang="en-GB" sz="1300" b="1" dirty="0">
                          <a:solidFill>
                            <a:schemeClr val="tx1"/>
                          </a:solidFill>
                          <a:effectLst/>
                          <a:latin typeface="Twinkl" pitchFamily="2" charset="77"/>
                        </a:rPr>
                        <a:t>Torah </a:t>
                      </a:r>
                      <a:r>
                        <a:rPr lang="en-GB" sz="1300" dirty="0">
                          <a:solidFill>
                            <a:schemeClr val="tx1"/>
                          </a:solidFill>
                          <a:effectLst/>
                          <a:latin typeface="Twinkl" pitchFamily="2" charset="77"/>
                        </a:rPr>
                        <a:t>is kept in a </a:t>
                      </a:r>
                      <a:r>
                        <a:rPr lang="en-GB" sz="1300" b="1" dirty="0">
                          <a:solidFill>
                            <a:schemeClr val="tx1"/>
                          </a:solidFill>
                          <a:effectLst/>
                          <a:latin typeface="Twinkl" pitchFamily="2" charset="77"/>
                        </a:rPr>
                        <a:t>synagogue</a:t>
                      </a:r>
                      <a:r>
                        <a:rPr lang="en-GB" sz="1300" dirty="0">
                          <a:solidFill>
                            <a:schemeClr val="tx1"/>
                          </a:solidFill>
                          <a:effectLst/>
                          <a:latin typeface="Twinkl" pitchFamily="2" charset="77"/>
                        </a:rPr>
                        <a:t>. </a:t>
                      </a:r>
                      <a:endParaRPr lang="en-GB"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rowSpan="2">
                  <a:txBody>
                    <a:bodyPr/>
                    <a:lstStyle/>
                    <a:p>
                      <a:pPr lvl="0"/>
                      <a:r>
                        <a:rPr lang="en-GB" sz="1400" dirty="0"/>
                        <a:t>What is the importance and value of Pesach (Passover) to Jewish families?</a:t>
                      </a:r>
                      <a:endParaRPr lang="en-GB" sz="14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339318">
                <a:tc>
                  <a:txBody>
                    <a:bodyPr/>
                    <a:lstStyle/>
                    <a:p>
                      <a:r>
                        <a:rPr lang="en-GB" sz="1300" b="1" dirty="0">
                          <a:solidFill>
                            <a:srgbClr val="7C5DA3"/>
                          </a:solidFill>
                          <a:effectLst/>
                          <a:latin typeface="Twinkl" pitchFamily="2" charset="77"/>
                        </a:rPr>
                        <a:t>Torah </a:t>
                      </a:r>
                      <a:endParaRPr lang="en-GB"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300" dirty="0">
                          <a:solidFill>
                            <a:schemeClr val="tx1"/>
                          </a:solidFill>
                          <a:effectLst/>
                          <a:latin typeface="Twinkl" pitchFamily="2" charset="77"/>
                        </a:rPr>
                        <a:t>The Jewish holy book. </a:t>
                      </a:r>
                      <a:endParaRPr lang="en-GB"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a:t>
                      </a:r>
                      <a:endParaRPr lang="en-GB" sz="1400" dirty="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475061">
                <a:tc>
                  <a:txBody>
                    <a:bodyPr/>
                    <a:lstStyle/>
                    <a:p>
                      <a:r>
                        <a:rPr lang="en-GB" sz="1300" b="1" dirty="0">
                          <a:solidFill>
                            <a:srgbClr val="7C5DA3"/>
                          </a:solidFill>
                          <a:effectLst/>
                          <a:latin typeface="Twinkl" pitchFamily="2" charset="77"/>
                        </a:rPr>
                        <a:t>Hebrew </a:t>
                      </a:r>
                      <a:endParaRPr lang="en-GB"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300" dirty="0">
                          <a:solidFill>
                            <a:schemeClr val="tx1"/>
                          </a:solidFill>
                          <a:effectLst/>
                          <a:latin typeface="Twinkl" pitchFamily="2" charset="77"/>
                        </a:rPr>
                        <a:t>A language used by Jewish people. </a:t>
                      </a:r>
                      <a:endParaRPr lang="en-GB"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rowSpan="2">
                  <a:txBody>
                    <a:bodyPr/>
                    <a:lstStyle/>
                    <a:p>
                      <a:pPr lvl="0"/>
                      <a:r>
                        <a:rPr lang="en-GB" sz="1400" dirty="0"/>
                        <a:t>What makes a Torah scroll special?</a:t>
                      </a:r>
                      <a:endParaRPr lang="en-GB" sz="14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935293">
                <a:tc grid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a:solidFill>
                            <a:srgbClr val="000000"/>
                          </a:solidFill>
                          <a:effectLst/>
                          <a:latin typeface="+mn-lt"/>
                          <a:ea typeface="+mn-ea"/>
                          <a:cs typeface="+mn-cs"/>
                        </a:rPr>
                        <a:t>Yom Kippur is when Jews fast, reflect on the previous year and pray for God’s forgiveness. </a:t>
                      </a:r>
                      <a:endParaRPr lang="en-GB" sz="1200" b="0" dirty="0"/>
                    </a:p>
                    <a:p>
                      <a:pPr marL="0" indent="0">
                        <a:buFont typeface="Arial" panose="020B0604020202020204" pitchFamily="34" charset="0"/>
                        <a:buNone/>
                      </a:pPr>
                      <a:endParaRPr lang="en-GB" sz="1400" b="0" dirty="0">
                        <a:effectLst/>
                      </a:endParaRPr>
                    </a:p>
                  </a:txBody>
                  <a:tcPr anchor="ctr">
                    <a:solidFill>
                      <a:srgbClr val="E5DFED"/>
                    </a:solidFill>
                  </a:tcPr>
                </a:tc>
                <a:tc hMerge="1">
                  <a:txBody>
                    <a:bodyPr/>
                    <a:lstStyle/>
                    <a:p>
                      <a:endParaRPr lang="en-US"/>
                    </a:p>
                  </a:txBody>
                  <a:tcPr/>
                </a:tc>
                <a:tc>
                  <a:txBody>
                    <a:bodyPr/>
                    <a:lstStyle/>
                    <a:p>
                      <a:pPr marL="0" indent="0">
                        <a:buFont typeface="Arial" panose="020B0604020202020204" pitchFamily="34" charset="0"/>
                        <a:buNone/>
                      </a:pPr>
                      <a:r>
                        <a:rPr lang="en-GB" sz="1100" b="0" kern="1200" dirty="0">
                          <a:solidFill>
                            <a:srgbClr val="000000"/>
                          </a:solidFill>
                          <a:effectLst/>
                          <a:latin typeface="+mn-lt"/>
                          <a:ea typeface="+mn-ea"/>
                          <a:cs typeface="+mn-cs"/>
                        </a:rPr>
                        <a:t>Jews believe in one God. They also try to live by the Ten Commandments. </a:t>
                      </a:r>
                      <a:endParaRPr lang="en-GB" sz="400" b="0" dirty="0"/>
                    </a:p>
                    <a:p>
                      <a:pPr marL="0" indent="0">
                        <a:buFont typeface="Arial" panose="020B0604020202020204" pitchFamily="34" charset="0"/>
                        <a:buNone/>
                      </a:pPr>
                      <a:r>
                        <a:rPr lang="en-GB" sz="1100" b="0" kern="1200" dirty="0">
                          <a:solidFill>
                            <a:srgbClr val="000000"/>
                          </a:solidFill>
                          <a:effectLst/>
                          <a:latin typeface="+mn-lt"/>
                          <a:ea typeface="+mn-ea"/>
                          <a:cs typeface="+mn-cs"/>
                        </a:rPr>
                        <a:t>They include using God’s name with respect, remembering the Sabbath, respecting your parents and not lying </a:t>
                      </a:r>
                      <a:endParaRPr lang="en-GB" sz="400" b="0" dirty="0"/>
                    </a:p>
                    <a:p>
                      <a:pPr marL="0" indent="0">
                        <a:buFont typeface="Arial" panose="020B0604020202020204" pitchFamily="34" charset="0"/>
                        <a:buNone/>
                      </a:pPr>
                      <a:r>
                        <a:rPr lang="en-GB" sz="1100" b="0" kern="1200" dirty="0">
                          <a:solidFill>
                            <a:srgbClr val="000000"/>
                          </a:solidFill>
                          <a:effectLst/>
                          <a:latin typeface="+mn-lt"/>
                          <a:ea typeface="+mn-ea"/>
                          <a:cs typeface="+mn-cs"/>
                        </a:rPr>
                        <a:t>or stealing. </a:t>
                      </a:r>
                      <a:endParaRPr lang="en-GB" sz="400" b="0" dirty="0"/>
                    </a:p>
                    <a:p>
                      <a:pPr marL="0" indent="0" algn="l">
                        <a:buFont typeface="Wingdings" panose="05000000000000000000" pitchFamily="2" charset="2"/>
                        <a:buNone/>
                      </a:pPr>
                      <a:endParaRPr lang="en-GB" sz="200" b="0" dirty="0">
                        <a:solidFill>
                          <a:schemeClr val="tx1"/>
                        </a:solidFill>
                        <a:latin typeface="Century Gothic" panose="020B0502020202020204" pitchFamily="34" charset="0"/>
                        <a:cs typeface="Centaur" panose="020F0502020204030204" pitchFamily="34" charset="0"/>
                      </a:endParaRPr>
                    </a:p>
                  </a:txBody>
                  <a:tcPr marT="45728" marB="45728">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801682">
                <a:tc grid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a:solidFill>
                            <a:srgbClr val="000000"/>
                          </a:solidFill>
                          <a:effectLst/>
                          <a:latin typeface="+mn-lt"/>
                          <a:ea typeface="+mn-ea"/>
                          <a:cs typeface="+mn-cs"/>
                        </a:rPr>
                        <a:t>Bar mitzvah and bat mitzvah are important celebrations for Jewish families</a:t>
                      </a:r>
                      <a:r>
                        <a:rPr lang="en-GB" sz="1800" b="0" kern="1200" dirty="0">
                          <a:solidFill>
                            <a:srgbClr val="000000"/>
                          </a:solidFill>
                          <a:effectLst/>
                          <a:latin typeface="+mn-lt"/>
                          <a:ea typeface="+mn-ea"/>
                          <a:cs typeface="+mn-cs"/>
                        </a:rPr>
                        <a:t>. </a:t>
                      </a:r>
                      <a:endParaRPr lang="en-GB" b="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9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100" b="0" kern="1200" dirty="0">
                          <a:solidFill>
                            <a:srgbClr val="000000"/>
                          </a:solidFill>
                          <a:effectLst/>
                          <a:latin typeface="+mn-lt"/>
                          <a:ea typeface="+mn-ea"/>
                          <a:cs typeface="+mn-cs"/>
                        </a:rPr>
                        <a:t>Judaism began around 4000 years ago in the Middle East. Jerusalem is a place where many Jews go to on pilgrimage..</a:t>
                      </a:r>
                      <a:endParaRPr lang="en-GB" sz="600" b="0" dirty="0"/>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a:txBody>
                    <a:bodyPr/>
                    <a:lstStyle/>
                    <a:p>
                      <a:endParaRPr lang="en-GB" dirty="0"/>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sp>
        <p:nvSpPr>
          <p:cNvPr id="2" name="Rectangle 1">
            <a:extLst>
              <a:ext uri="{FF2B5EF4-FFF2-40B4-BE49-F238E27FC236}">
                <a16:creationId xmlns:a16="http://schemas.microsoft.com/office/drawing/2014/main" id="{68A62A31-3DD6-E745-BE69-57260ABDC03B}"/>
              </a:ext>
            </a:extLst>
          </p:cNvPr>
          <p:cNvSpPr/>
          <p:nvPr/>
        </p:nvSpPr>
        <p:spPr>
          <a:xfrm>
            <a:off x="1017431" y="57150"/>
            <a:ext cx="6368603" cy="392159"/>
          </a:xfrm>
          <a:prstGeom prst="rect">
            <a:avLst/>
          </a:prstGeom>
        </p:spPr>
        <p:txBody>
          <a:bodyPr wrap="square">
            <a:spAutoFit/>
          </a:bodyPr>
          <a:lstStyle/>
          <a:p>
            <a:pPr>
              <a:lnSpc>
                <a:spcPct val="115000"/>
              </a:lnSpc>
              <a:spcAft>
                <a:spcPts val="1000"/>
              </a:spcAft>
            </a:pPr>
            <a:r>
              <a:rPr lang="en-GB" i="1" dirty="0">
                <a:ea typeface="Calibri" panose="020F0502020204030204" pitchFamily="34" charset="0"/>
                <a:cs typeface="Times New Roman" panose="02020603050405020304" pitchFamily="18" charset="0"/>
              </a:rPr>
              <a:t>What do Jewish people believe and how do they live? Year 3</a:t>
            </a:r>
            <a:endParaRPr lang="en-GB" dirty="0">
              <a:ea typeface="Calibri" panose="020F0502020204030204" pitchFamily="34" charset="0"/>
              <a:cs typeface="Times New Roman" panose="02020603050405020304" pitchFamily="18" charset="0"/>
            </a:endParaRPr>
          </a:p>
        </p:txBody>
      </p:sp>
      <p:pic>
        <p:nvPicPr>
          <p:cNvPr id="5" name="Picture 4" descr="A person posing for a photo&#10;&#10;Description automatically generated">
            <a:extLst>
              <a:ext uri="{FF2B5EF4-FFF2-40B4-BE49-F238E27FC236}">
                <a16:creationId xmlns:a16="http://schemas.microsoft.com/office/drawing/2014/main" id="{789E0A57-EB6A-2140-AADF-11A102E9AA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0939" y="502732"/>
            <a:ext cx="3441824" cy="2472028"/>
          </a:xfrm>
          <a:prstGeom prst="rect">
            <a:avLst/>
          </a:prstGeom>
        </p:spPr>
      </p:pic>
      <p:pic>
        <p:nvPicPr>
          <p:cNvPr id="7" name="Picture 6" descr="A screenshot of a social media post&#10;&#10;Description automatically generated">
            <a:extLst>
              <a:ext uri="{FF2B5EF4-FFF2-40B4-BE49-F238E27FC236}">
                <a16:creationId xmlns:a16="http://schemas.microsoft.com/office/drawing/2014/main" id="{B27EF15D-3208-FB43-91E1-2297DE7D88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8360" y="2450471"/>
            <a:ext cx="2049943" cy="1155423"/>
          </a:xfrm>
          <a:prstGeom prst="rect">
            <a:avLst/>
          </a:prstGeom>
        </p:spPr>
      </p:pic>
    </p:spTree>
    <p:extLst>
      <p:ext uri="{BB962C8B-B14F-4D97-AF65-F5344CB8AC3E}">
        <p14:creationId xmlns:p14="http://schemas.microsoft.com/office/powerpoint/2010/main" val="2250947385"/>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US" sz="1600" dirty="0"/>
              <a:t>Why do people pray? What? Where? How? When? Why? </a:t>
            </a:r>
            <a:r>
              <a:rPr lang="en-GB" sz="1600" dirty="0"/>
              <a:t>Year  3</a:t>
            </a:r>
            <a:endParaRPr lang="en-GB" altLang="en-US" sz="16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865502275"/>
              </p:ext>
            </p:extLst>
          </p:nvPr>
        </p:nvGraphicFramePr>
        <p:xfrm>
          <a:off x="66675" y="549275"/>
          <a:ext cx="9010651" cy="6227018"/>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459847">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798336">
                <a:tc>
                  <a:txBody>
                    <a:bodyPr/>
                    <a:lstStyle/>
                    <a:p>
                      <a:pPr lvl="0"/>
                      <a:r>
                        <a:rPr lang="it-IT" sz="1400" dirty="0">
                          <a:latin typeface="Arial" panose="020B0604020202020204" pitchFamily="34" charset="0"/>
                          <a:cs typeface="Arial" panose="020B0604020202020204" pitchFamily="34" charset="0"/>
                        </a:rPr>
                        <a:t>The Gayatri</a:t>
                      </a:r>
                      <a:endParaRPr lang="en-GB" sz="1400" b="1" dirty="0">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Arial" panose="020B0604020202020204" pitchFamily="34" charset="0"/>
                          <a:cs typeface="Arial" panose="020B0604020202020204" pitchFamily="34" charset="0"/>
                        </a:rPr>
                        <a:t>A sacred chant.</a:t>
                      </a:r>
                      <a:endParaRPr lang="en-GB" sz="140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r>
                        <a:rPr lang="en-US" sz="1200" dirty="0"/>
                        <a:t>What makes you feel joyful/peaceful?</a:t>
                      </a:r>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59664">
                <a:tc rowSpan="3">
                  <a:txBody>
                    <a:bodyPr/>
                    <a:lstStyle/>
                    <a:p>
                      <a:r>
                        <a:rPr lang="en-US" sz="1400" dirty="0">
                          <a:latin typeface="Arial" panose="020B0604020202020204" pitchFamily="34" charset="0"/>
                          <a:cs typeface="Arial" panose="020B0604020202020204" pitchFamily="34" charset="0"/>
                        </a:rPr>
                        <a:t>Mantra Surah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US" sz="1400" dirty="0">
                          <a:latin typeface="Arial" panose="020B0604020202020204" pitchFamily="34" charset="0"/>
                          <a:cs typeface="Arial" panose="020B0604020202020204" pitchFamily="34" charset="0"/>
                        </a:rPr>
                        <a:t>A special meditation or prayer.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24526949"/>
                  </a:ext>
                </a:extLst>
              </a:tr>
              <a:tr h="609642">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200" dirty="0"/>
                        <a:t>What do prayers say? </a:t>
                      </a:r>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57750">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US" sz="1200" dirty="0"/>
                        <a:t>What do prayers ask for?</a:t>
                      </a:r>
                      <a:endParaRPr lang="en-GB" sz="12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526072">
                <a:tc rowSpan="2">
                  <a:txBody>
                    <a:bodyPr/>
                    <a:lstStyle/>
                    <a:p>
                      <a:r>
                        <a:rPr lang="en-US" sz="1400" dirty="0" err="1">
                          <a:latin typeface="Arial" panose="020B0604020202020204" pitchFamily="34" charset="0"/>
                          <a:cs typeface="Arial" panose="020B0604020202020204" pitchFamily="34" charset="0"/>
                        </a:rPr>
                        <a:t>Adun</a:t>
                      </a:r>
                      <a:r>
                        <a:rPr lang="en-US" sz="1400" dirty="0">
                          <a:latin typeface="Arial" panose="020B0604020202020204" pitchFamily="34" charset="0"/>
                          <a:cs typeface="Arial" panose="020B0604020202020204" pitchFamily="34" charset="0"/>
                        </a:rPr>
                        <a:t> Olam</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US" sz="1400" dirty="0">
                          <a:latin typeface="Arial" panose="020B0604020202020204" pitchFamily="34" charset="0"/>
                          <a:cs typeface="Arial" panose="020B0604020202020204" pitchFamily="34" charset="0"/>
                        </a:rPr>
                        <a:t>A Jewish hymn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2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750523"/>
                  </a:ext>
                </a:extLst>
              </a:tr>
              <a:tr h="43777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US" sz="1050" dirty="0"/>
                        <a:t>How does prayer make people feel? </a:t>
                      </a:r>
                      <a:endParaRPr lang="en-GB" sz="105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614578">
                <a:tc gridSpan="3">
                  <a:txBody>
                    <a:bodyPr/>
                    <a:lstStyle/>
                    <a:p>
                      <a:pPr algn="ctr"/>
                      <a:r>
                        <a:rPr lang="en-GB" sz="1400" b="1" dirty="0">
                          <a:solidFill>
                            <a:srgbClr val="7C5DA3"/>
                          </a:solidFill>
                          <a:latin typeface="Century Gothic" panose="020B0502020202020204" pitchFamily="34" charset="0"/>
                        </a:rPr>
                        <a:t>Sticky Knowledge</a:t>
                      </a:r>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a:p>
                  </a:txBody>
                  <a:tcPr/>
                </a:tc>
                <a:tc hMerge="1">
                  <a:txBody>
                    <a:bodyPr/>
                    <a:lstStyle/>
                    <a:p>
                      <a:endParaRPr lang="en-US"/>
                    </a:p>
                  </a:txBody>
                  <a:tcPr/>
                </a:tc>
                <a:tc vMerge="1">
                  <a:txBody>
                    <a:bodyPr/>
                    <a:lstStyle/>
                    <a:p>
                      <a:pPr lvl="0"/>
                      <a:endParaRPr lang="en-GB" sz="105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93990312"/>
                  </a:ext>
                </a:extLst>
              </a:tr>
              <a:tr h="435463">
                <a:tc gridSpan="3">
                  <a:txBody>
                    <a:bodyPr/>
                    <a:lstStyle/>
                    <a:p>
                      <a:r>
                        <a:rPr lang="en-US" sz="1600" dirty="0"/>
                        <a:t>Prayer is a way of communicating with God and that it is an important part of the life of a believer</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a:p>
                  </a:txBody>
                  <a:tcPr>
                    <a:lnT w="6350" cap="flat" cmpd="sng" algn="ctr">
                      <a:solidFill>
                        <a:schemeClr val="tx1"/>
                      </a:solidFill>
                      <a:prstDash val="solid"/>
                      <a:round/>
                      <a:headEnd type="none" w="med" len="med"/>
                      <a:tailEnd type="none" w="med" len="med"/>
                    </a:lnT>
                  </a:tcPr>
                </a:tc>
                <a:tc h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US" sz="1050" dirty="0">
                          <a:latin typeface="Century Gothic" pitchFamily="34"/>
                        </a:rPr>
                        <a:t>What would I pray for?</a:t>
                      </a:r>
                      <a:endParaRPr lang="en-GB" sz="105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413675">
                <a:tc rowSpan="2" gridSpan="3">
                  <a:txBody>
                    <a:bodyPr/>
                    <a:lstStyle/>
                    <a:p>
                      <a:r>
                        <a:rPr lang="en-US" sz="1600" dirty="0"/>
                        <a:t>Christians show their beliefs about God the Trinity in worship (in baptism and prayer, for example) and in the way they live</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endParaRPr lang="en-US"/>
                    </a:p>
                  </a:txBody>
                  <a:tcPr/>
                </a:tc>
                <a:tc rowSpan="2" hMerge="1">
                  <a:txBody>
                    <a:bodyPr/>
                    <a:lstStyle/>
                    <a:p>
                      <a:endParaRPr lang="en-US"/>
                    </a:p>
                  </a:txBody>
                  <a:tcPr/>
                </a:tc>
                <a:tc vMerge="1">
                  <a:txBody>
                    <a:bodyPr/>
                    <a:lstStyle/>
                    <a:p>
                      <a:pPr lvl="0"/>
                      <a:endParaRPr lang="en-GB" sz="105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00497582"/>
                  </a:ext>
                </a:extLst>
              </a:tr>
              <a:tr h="330372">
                <a:tc gridSpan="3" vMerge="1">
                  <a:txBody>
                    <a:bodyPr/>
                    <a:lstStyle/>
                    <a:p>
                      <a:pPr lvl="0"/>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vMerge="1">
                  <a:txBody>
                    <a:bodyPr/>
                    <a:lstStyle/>
                    <a:p>
                      <a:pPr lvl="0"/>
                      <a:endParaRPr lang="en-GB" sz="900" dirty="0">
                        <a:solidFill>
                          <a:schemeClr val="tx1"/>
                        </a:solidFill>
                        <a:latin typeface="Century Gothic" panose="020B0502020202020204" pitchFamily="34" charset="0"/>
                      </a:endParaRPr>
                    </a:p>
                  </a:txBody>
                  <a:tcPr/>
                </a:tc>
                <a:tc hMerge="1"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tc>
                <a:tc>
                  <a:txBody>
                    <a:bodyPr/>
                    <a:lstStyle/>
                    <a:p>
                      <a:pPr lvl="0" algn="ctr"/>
                      <a:r>
                        <a:rPr lang="en-GB" sz="1400" b="1" dirty="0">
                          <a:solidFill>
                            <a:schemeClr val="bg1"/>
                          </a:solidFill>
                          <a:latin typeface="Century Gothic" pitchFamily="34"/>
                        </a:rPr>
                        <a:t>Useful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1040176">
                <a:tc gridSpan="3">
                  <a:txBody>
                    <a:bodyPr/>
                    <a:lstStyle/>
                    <a:p>
                      <a:endParaRPr lang="en-GB" dirty="0"/>
                    </a:p>
                  </a:txBody>
                  <a:tcPr marT="45728" marB="45728">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dirty="0">
                          <a:hlinkClick r:id="rId2"/>
                        </a:rPr>
                        <a:t>Religious Studies KS2: Christian Prayer - BBC Teach</a:t>
                      </a:r>
                      <a:endParaRPr lang="en-GB" sz="900" dirty="0"/>
                    </a:p>
                    <a:p>
                      <a:pPr marL="0" lvl="0" indent="0">
                        <a:buFont typeface="Arial" panose="020B0604020202020204" pitchFamily="34" charset="0"/>
                        <a:buNone/>
                      </a:pPr>
                      <a:endParaRPr lang="en-GB" sz="1000" dirty="0">
                        <a:solidFill>
                          <a:schemeClr val="tx1"/>
                        </a:solidFill>
                        <a:latin typeface="Century Gothic" pitchFamily="34"/>
                      </a:endParaRPr>
                    </a:p>
                  </a:txBody>
                  <a:tcPr marT="45728" marB="45728"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bl>
          </a:graphicData>
        </a:graphic>
      </p:graphicFrame>
      <p:pic>
        <p:nvPicPr>
          <p:cNvPr id="4" name="Picture 3">
            <a:extLst>
              <a:ext uri="{FF2B5EF4-FFF2-40B4-BE49-F238E27FC236}">
                <a16:creationId xmlns:a16="http://schemas.microsoft.com/office/drawing/2014/main" id="{18C8C92D-6273-4BA6-A09E-2E7C8A1C9739}"/>
              </a:ext>
            </a:extLst>
          </p:cNvPr>
          <p:cNvPicPr>
            <a:picLocks noChangeAspect="1"/>
          </p:cNvPicPr>
          <p:nvPr/>
        </p:nvPicPr>
        <p:blipFill>
          <a:blip r:embed="rId3"/>
          <a:stretch>
            <a:fillRect/>
          </a:stretch>
        </p:blipFill>
        <p:spPr>
          <a:xfrm>
            <a:off x="3893184" y="549275"/>
            <a:ext cx="2273935" cy="3205426"/>
          </a:xfrm>
          <a:prstGeom prst="rect">
            <a:avLst/>
          </a:prstGeom>
        </p:spPr>
      </p:pic>
    </p:spTree>
    <p:extLst>
      <p:ext uri="{BB962C8B-B14F-4D97-AF65-F5344CB8AC3E}">
        <p14:creationId xmlns:p14="http://schemas.microsoft.com/office/powerpoint/2010/main" val="1476804656"/>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2800" i="1" dirty="0"/>
              <a:t>What kind of world did Jesus want? Year 3</a:t>
            </a:r>
            <a:endParaRPr lang="en-GB" sz="2800" dirty="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499174531"/>
              </p:ext>
            </p:extLst>
          </p:nvPr>
        </p:nvGraphicFramePr>
        <p:xfrm>
          <a:off x="66675" y="549275"/>
          <a:ext cx="9010651" cy="5572705"/>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19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8">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5162">
                <a:tc rowSpan="2">
                  <a:txBody>
                    <a:bodyPr/>
                    <a:lstStyle/>
                    <a:p>
                      <a:pPr lvl="0"/>
                      <a:r>
                        <a:rPr lang="en-GB" sz="1400" b="1" dirty="0">
                          <a:solidFill>
                            <a:srgbClr val="7C5DA3"/>
                          </a:solidFill>
                          <a:latin typeface="Century Gothic" pitchFamily="34"/>
                        </a:rPr>
                        <a:t>Possessions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The condition of having or owning something</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endParaRPr lang="en-GB" sz="1100" dirty="0">
                        <a:latin typeface="Century Gothic" pitchFamily="34"/>
                      </a:endParaRPr>
                    </a:p>
                    <a:p>
                      <a:pPr lvl="0"/>
                      <a:r>
                        <a:rPr lang="en-GB" sz="1100" dirty="0"/>
                        <a:t>What did Jesus ask his disciples to do?</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05745">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What were the qualities of a disciple?</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92534">
                <a:tc rowSpan="3">
                  <a:txBody>
                    <a:bodyPr/>
                    <a:lstStyle/>
                    <a:p>
                      <a:pPr lvl="0"/>
                      <a:r>
                        <a:rPr lang="en-GB" sz="1400" b="1" dirty="0">
                          <a:solidFill>
                            <a:srgbClr val="7C5DA3"/>
                          </a:solidFill>
                          <a:latin typeface="Century Gothic" pitchFamily="34"/>
                        </a:rPr>
                        <a:t>Qualities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A special </a:t>
                      </a:r>
                      <a:r>
                        <a:rPr lang="en-GB" sz="1100" b="1" i="0" kern="1200" dirty="0">
                          <a:solidFill>
                            <a:srgbClr val="000000"/>
                          </a:solidFill>
                          <a:effectLst/>
                          <a:latin typeface="+mn-lt"/>
                          <a:ea typeface="+mn-ea"/>
                          <a:cs typeface="+mn-cs"/>
                        </a:rPr>
                        <a:t>quality</a:t>
                      </a:r>
                      <a:r>
                        <a:rPr lang="en-GB" sz="1100" b="0" i="0" kern="1200" dirty="0">
                          <a:solidFill>
                            <a:srgbClr val="000000"/>
                          </a:solidFill>
                          <a:effectLst/>
                          <a:latin typeface="+mn-lt"/>
                          <a:ea typeface="+mn-ea"/>
                          <a:cs typeface="+mn-cs"/>
                        </a:rPr>
                        <a:t> or appearance that makes an individual or a group different.</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62878">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100" dirty="0"/>
                        <a:t>What kind of world did Jesus want? Why?</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8113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How do churches today work towards the world Jesus wanted?</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247580">
                <a:tc rowSpan="2">
                  <a:txBody>
                    <a:bodyPr/>
                    <a:lstStyle/>
                    <a:p>
                      <a:pPr lvl="0"/>
                      <a:r>
                        <a:rPr lang="en-GB" sz="1400" b="1" dirty="0">
                          <a:solidFill>
                            <a:srgbClr val="7C5DA3"/>
                          </a:solidFill>
                          <a:latin typeface="Century Gothic" pitchFamily="34"/>
                        </a:rPr>
                        <a:t>Jesus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Christians believe that he is the son of God.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14897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How do Christians today work towards the world Jesus wanted?</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379738">
                <a:tc rowSpan="3">
                  <a:txBody>
                    <a:bodyPr/>
                    <a:lstStyle/>
                    <a:p>
                      <a:pPr lvl="0"/>
                      <a:r>
                        <a:rPr lang="en-GB" sz="1400" b="1" dirty="0">
                          <a:solidFill>
                            <a:srgbClr val="7C5DA3"/>
                          </a:solidFill>
                          <a:latin typeface="Century Gothic" pitchFamily="34"/>
                        </a:rPr>
                        <a:t>Disciples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A person who accepts and helps to spread the teachings of another</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a:t>
                      </a:r>
                      <a:endParaRPr lang="en-GB" sz="1400" dirty="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92534">
                <a:tc vMerge="1">
                  <a:txBody>
                    <a:bodyPr/>
                    <a:lstStyle/>
                    <a:p>
                      <a:endParaRPr lang="en-US"/>
                    </a:p>
                  </a:txBody>
                  <a:tcPr/>
                </a:tc>
                <a:tc vMerge="1">
                  <a:txBody>
                    <a:bodyPr/>
                    <a:lstStyle/>
                    <a:p>
                      <a:endParaRPr lang="en-US"/>
                    </a:p>
                  </a:txBody>
                  <a:tcPr/>
                </a:tc>
                <a:tc vMerge="1">
                  <a:txBody>
                    <a:bodyPr/>
                    <a:lstStyle/>
                    <a:p>
                      <a:endParaRPr lang="en-US"/>
                    </a:p>
                  </a:txBody>
                  <a:tcPr/>
                </a:tc>
                <a:tc rowSpan="3">
                  <a:txBody>
                    <a:bodyPr/>
                    <a:lstStyle/>
                    <a:p>
                      <a:pPr lvl="0"/>
                      <a:r>
                        <a:rPr lang="en-GB" sz="1100" dirty="0"/>
                        <a:t>Unit Assessment: Design an ideal world</a:t>
                      </a:r>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178456">
                <a:tc vMerge="1">
                  <a:txBody>
                    <a:bodyPr/>
                    <a:lstStyle/>
                    <a:p>
                      <a:endParaRPr lang="en-GB"/>
                    </a:p>
                  </a:txBody>
                  <a:tcPr/>
                </a:tc>
                <a:tc vMerge="1">
                  <a:txBody>
                    <a:bodyPr/>
                    <a:lstStyle/>
                    <a:p>
                      <a:endParaRPr lang="en-GB"/>
                    </a:p>
                  </a:txBody>
                  <a:tcPr/>
                </a:tc>
                <a:tc rowSpan="3">
                  <a:txBody>
                    <a:bodyPr/>
                    <a:lstStyle/>
                    <a:p>
                      <a:pPr marL="171450" indent="-171450" algn="l">
                        <a:buFont typeface="Arial" panose="020B0604020202020204" pitchFamily="34" charset="0"/>
                        <a:buChar char="•"/>
                      </a:pPr>
                      <a:r>
                        <a:rPr lang="en-GB" sz="1200" b="0" i="0" kern="1200" dirty="0">
                          <a:solidFill>
                            <a:srgbClr val="000000"/>
                          </a:solidFill>
                          <a:effectLst/>
                          <a:latin typeface="+mn-lt"/>
                          <a:ea typeface="+mn-ea"/>
                          <a:cs typeface="+mn-cs"/>
                        </a:rPr>
                        <a:t>Christians believe that Jesus is the Christ, or Messiah, who was promised by the prophets of the Old Testament of the Bible.</a:t>
                      </a:r>
                      <a:endParaRPr lang="en-GB" sz="200" b="0" dirty="0">
                        <a:solidFill>
                          <a:schemeClr val="tx1"/>
                        </a:solidFill>
                        <a:latin typeface="Century Gothic" panose="020B0502020202020204" pitchFamily="34" charset="0"/>
                        <a:cs typeface="Centaur" panose="020F050202020403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176202">
                <a:tc rowSpan="2">
                  <a:txBody>
                    <a:bodyPr/>
                    <a:lstStyle/>
                    <a:p>
                      <a:pPr lvl="0"/>
                      <a:r>
                        <a:rPr lang="en-GB" sz="1400" b="1" dirty="0">
                          <a:solidFill>
                            <a:srgbClr val="7C5DA3"/>
                          </a:solidFill>
                          <a:latin typeface="Century Gothic" pitchFamily="34"/>
                        </a:rPr>
                        <a:t>Fisher of People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How Jesus </a:t>
                      </a:r>
                      <a:r>
                        <a:rPr lang="en-GB" sz="1100" b="0" i="0" kern="1200" dirty="0">
                          <a:solidFill>
                            <a:srgbClr val="000000"/>
                          </a:solidFill>
                          <a:effectLst/>
                          <a:latin typeface="+mn-lt"/>
                          <a:ea typeface="+mn-ea"/>
                          <a:cs typeface="+mn-cs"/>
                        </a:rPr>
                        <a:t>called ordinary men to be His disciples and do His work.</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147205399"/>
                  </a:ext>
                </a:extLst>
              </a:tr>
              <a:tr h="220348">
                <a:tc vMerge="1">
                  <a:txBody>
                    <a:bodyPr/>
                    <a:lstStyle/>
                    <a:p>
                      <a:pPr lvl="0"/>
                      <a:endParaRPr lang="en-GB" sz="1400" b="1" dirty="0">
                        <a:solidFill>
                          <a:srgbClr val="7C5DA3"/>
                        </a:solidFill>
                        <a:latin typeface="Century Gothic" pitchFamily="34"/>
                      </a:endParaRPr>
                    </a:p>
                  </a:txBody>
                  <a:tcPr/>
                </a:tc>
                <a:tc vMerge="1">
                  <a:txBody>
                    <a:bodyPr/>
                    <a:lstStyle/>
                    <a:p>
                      <a:pPr lvl="0"/>
                      <a:endParaRPr lang="en-GB" sz="900" dirty="0">
                        <a:solidFill>
                          <a:schemeClr val="tx1"/>
                        </a:solidFill>
                        <a:latin typeface="Century Gothic" panose="020B0502020202020204" pitchFamily="34" charset="0"/>
                      </a:endParaRPr>
                    </a:p>
                  </a:txBody>
                  <a:tcPr/>
                </a:tc>
                <a:tc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tc>
                <a:tc rowSpan="2">
                  <a:txBody>
                    <a:bodyPr/>
                    <a:lstStyle/>
                    <a:p>
                      <a:pPr lvl="0" algn="ctr"/>
                      <a:r>
                        <a:rPr lang="en-GB" sz="1400" b="1" dirty="0">
                          <a:solidFill>
                            <a:schemeClr val="bg1"/>
                          </a:solidFill>
                          <a:latin typeface="Century Gothic" pitchFamily="34"/>
                        </a:rPr>
                        <a:t>Useful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251808">
                <a:tc rowSpan="2">
                  <a:txBody>
                    <a:bodyPr/>
                    <a:lstStyle/>
                    <a:p>
                      <a:pPr lvl="0"/>
                      <a:r>
                        <a:rPr lang="en-GB" sz="1400" b="1" dirty="0">
                          <a:solidFill>
                            <a:srgbClr val="7C5DA3"/>
                          </a:solidFill>
                          <a:latin typeface="Century Gothic" pitchFamily="34"/>
                        </a:rPr>
                        <a:t>World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b="0" i="0" kern="1200" dirty="0">
                          <a:solidFill>
                            <a:srgbClr val="000000"/>
                          </a:solidFill>
                          <a:effectLst/>
                          <a:latin typeface="+mn-lt"/>
                          <a:ea typeface="+mn-ea"/>
                          <a:cs typeface="+mn-cs"/>
                        </a:rPr>
                        <a:t>The earth, together with all of its countries and peoples.</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Arial" panose="020B0604020202020204" pitchFamily="34" charset="0"/>
                        <a:buChar char="•"/>
                      </a:pPr>
                      <a:r>
                        <a:rPr lang="en-GB" sz="1200" b="0" i="0" kern="1200" dirty="0">
                          <a:solidFill>
                            <a:srgbClr val="000000"/>
                          </a:solidFill>
                          <a:effectLst/>
                          <a:latin typeface="+mn-lt"/>
                          <a:ea typeface="+mn-ea"/>
                          <a:cs typeface="+mn-cs"/>
                        </a:rPr>
                        <a:t>He preached a message of forgiveness and salvation. The New Testament has 27 parts - referred to as "books" - and these include the Gospels of Matthew, Mark, Luke and John, which contain many details about Jesus' public ministry.</a:t>
                      </a:r>
                      <a:endParaRPr lang="en-GB" sz="2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44742">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0" lvl="0" indent="0">
                        <a:buFont typeface="Arial" panose="020B0604020202020204" pitchFamily="34" charset="0"/>
                        <a:buNone/>
                      </a:pPr>
                      <a:r>
                        <a:rPr lang="en-GB" sz="1200" dirty="0">
                          <a:solidFill>
                            <a:schemeClr val="tx1"/>
                          </a:solidFill>
                          <a:latin typeface="Century Gothic" pitchFamily="34"/>
                        </a:rPr>
                        <a:t>Children’s Bible </a:t>
                      </a:r>
                    </a:p>
                    <a:p>
                      <a:pPr marL="0" lvl="0" indent="0">
                        <a:buFont typeface="Arial" panose="020B0604020202020204" pitchFamily="34" charset="0"/>
                        <a:buNone/>
                      </a:pPr>
                      <a:r>
                        <a:rPr lang="en-GB" sz="1200" dirty="0">
                          <a:solidFill>
                            <a:schemeClr val="tx1"/>
                          </a:solidFill>
                          <a:latin typeface="Century Gothic" pitchFamily="34"/>
                        </a:rPr>
                        <a:t>St Mary’s Church</a:t>
                      </a: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bl>
          </a:graphicData>
        </a:graphic>
      </p:graphicFrame>
      <p:pic>
        <p:nvPicPr>
          <p:cNvPr id="2" name="Picture 1">
            <a:extLst>
              <a:ext uri="{FF2B5EF4-FFF2-40B4-BE49-F238E27FC236}">
                <a16:creationId xmlns:a16="http://schemas.microsoft.com/office/drawing/2014/main" id="{6560429D-25BB-3944-93BA-C2C7DFE6B47C}"/>
              </a:ext>
            </a:extLst>
          </p:cNvPr>
          <p:cNvPicPr>
            <a:picLocks noChangeAspect="1"/>
          </p:cNvPicPr>
          <p:nvPr/>
        </p:nvPicPr>
        <p:blipFill>
          <a:blip r:embed="rId2"/>
          <a:stretch>
            <a:fillRect/>
          </a:stretch>
        </p:blipFill>
        <p:spPr>
          <a:xfrm>
            <a:off x="3739598" y="571500"/>
            <a:ext cx="2857500" cy="2857500"/>
          </a:xfrm>
          <a:prstGeom prst="rect">
            <a:avLst/>
          </a:prstGeom>
        </p:spPr>
      </p:pic>
    </p:spTree>
    <p:extLst>
      <p:ext uri="{BB962C8B-B14F-4D97-AF65-F5344CB8AC3E}">
        <p14:creationId xmlns:p14="http://schemas.microsoft.com/office/powerpoint/2010/main" val="1159180813"/>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000" i="1" dirty="0"/>
              <a:t>How do festivals and family life show what matters to Jewish people? Year 3</a:t>
            </a:r>
            <a:br>
              <a:rPr lang="en-GB" sz="2000" dirty="0"/>
            </a:br>
            <a:br>
              <a:rPr lang="en-GB" sz="500" dirty="0"/>
            </a:br>
            <a:endParaRPr lang="en-GB" altLang="en-US" sz="5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252465120"/>
              </p:ext>
            </p:extLst>
          </p:nvPr>
        </p:nvGraphicFramePr>
        <p:xfrm>
          <a:off x="66675" y="549275"/>
          <a:ext cx="9010651" cy="6236283"/>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3269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809665">
                <a:tc>
                  <a:txBody>
                    <a:bodyPr/>
                    <a:lstStyle/>
                    <a:p>
                      <a:pPr lvl="0"/>
                      <a:r>
                        <a:rPr lang="en-GB" sz="1100" b="1" dirty="0">
                          <a:solidFill>
                            <a:srgbClr val="7C5DA3"/>
                          </a:solidFill>
                          <a:latin typeface="Century Gothic" pitchFamily="34"/>
                        </a:rPr>
                        <a:t>Rosh Hashanah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Rosh Hashanah means “head of the year” and is commonly known as the Jewish New Year. </a:t>
                      </a:r>
                      <a:endParaRPr lang="en-GB" sz="1100" b="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endParaRPr lang="en-GB" sz="1100" dirty="0">
                        <a:latin typeface="Century Gothic" pitchFamily="34"/>
                      </a:endParaRPr>
                    </a:p>
                    <a:p>
                      <a:pPr lvl="0"/>
                      <a:r>
                        <a:rPr lang="en-GB" sz="1100" dirty="0"/>
                        <a:t>How do Jews examine their deeds from the past year and look to make a fresh start for the next one? </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19991">
                <a:tc rowSpan="3">
                  <a:txBody>
                    <a:bodyPr/>
                    <a:lstStyle/>
                    <a:p>
                      <a:r>
                        <a:rPr lang="en-GB" sz="1100" b="1" dirty="0">
                          <a:solidFill>
                            <a:srgbClr val="7C5DA3"/>
                          </a:solidFill>
                          <a:latin typeface="Century Gothic" pitchFamily="34"/>
                        </a:rPr>
                        <a:t>Shofar</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100" b="0" i="0" kern="1200" dirty="0">
                          <a:solidFill>
                            <a:srgbClr val="000000"/>
                          </a:solidFill>
                          <a:effectLst/>
                          <a:latin typeface="+mn-lt"/>
                          <a:ea typeface="+mn-ea"/>
                          <a:cs typeface="+mn-cs"/>
                        </a:rPr>
                        <a:t>The horn of a ruminant animal and usually a ram blown as a trumpet by the ancient Hebrews</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61964522"/>
                  </a:ext>
                </a:extLst>
              </a:tr>
              <a:tr h="57597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100" dirty="0"/>
                        <a:t>When and how do Jews repent?</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1843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How do Jews celebrate the importance of Freedom?</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19732">
                <a:tc rowSpan="2">
                  <a:txBody>
                    <a:bodyPr/>
                    <a:lstStyle/>
                    <a:p>
                      <a:r>
                        <a:rPr lang="en-GB" sz="1100" b="1" dirty="0" err="1">
                          <a:solidFill>
                            <a:srgbClr val="7C5DA3"/>
                          </a:solidFill>
                          <a:latin typeface="Century Gothic" pitchFamily="34"/>
                        </a:rPr>
                        <a:t>Tashlich</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Is a ceremony performed on the afternoon of the first day of Rosh Hashanah.</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01777982"/>
                  </a:ext>
                </a:extLst>
              </a:tr>
              <a:tr h="156466">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Why are the 10 commandments important to Jewish people?</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352534">
                <a:tc rowSpan="3">
                  <a:txBody>
                    <a:bodyPr/>
                    <a:lstStyle/>
                    <a:p>
                      <a:r>
                        <a:rPr lang="en-GB" sz="1100" b="1">
                          <a:solidFill>
                            <a:srgbClr val="7C5DA3"/>
                          </a:solidFill>
                          <a:latin typeface="Century Gothic" pitchFamily="34"/>
                        </a:rPr>
                        <a:t>Yom Kippur</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100" b="0" i="0" kern="1200" dirty="0">
                          <a:solidFill>
                            <a:srgbClr val="000000"/>
                          </a:solidFill>
                          <a:effectLst/>
                          <a:latin typeface="+mn-lt"/>
                          <a:ea typeface="+mn-ea"/>
                          <a:cs typeface="+mn-cs"/>
                        </a:rPr>
                        <a:t>Yom Kippur is the holiest day in Judaism</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06098612"/>
                  </a:ext>
                </a:extLst>
              </a:tr>
              <a:tr h="192959">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3">
                  <a:txBody>
                    <a:bodyPr/>
                    <a:lstStyle/>
                    <a:p>
                      <a:pPr lvl="0"/>
                      <a:r>
                        <a:rPr lang="en-GB" sz="1100" dirty="0"/>
                        <a:t>Is gratitude important?</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125260">
                <a:tc vMerge="1">
                  <a:txBody>
                    <a:bodyPr/>
                    <a:lstStyle/>
                    <a:p>
                      <a:endParaRPr lang="en-US"/>
                    </a:p>
                  </a:txBody>
                  <a:tcPr/>
                </a:tc>
                <a:tc vMerge="1">
                  <a:txBody>
                    <a:bodyPr/>
                    <a:lstStyle/>
                    <a:p>
                      <a:endParaRPr lang="en-US"/>
                    </a:p>
                  </a:txBody>
                  <a:tcPr/>
                </a:tc>
                <a:tc rowSpan="3">
                  <a:txBody>
                    <a:bodyPr/>
                    <a:lstStyle/>
                    <a:p>
                      <a:pPr marL="171450" indent="-171450">
                        <a:buFont typeface="Arial" panose="020B0604020202020204" pitchFamily="34" charset="0"/>
                        <a:buChar char="•"/>
                      </a:pPr>
                      <a:r>
                        <a:rPr lang="en-GB" sz="1000" dirty="0"/>
                        <a:t>Jewish people go to a synagogue to worship. Men and women sit separately in some synagogues. The most important part of the synagogue is the Ark. This is where the Torah is kept. The Torah is treated with great respect. Jews are not allowed to touch it. </a:t>
                      </a:r>
                      <a:endParaRPr lang="en-US" sz="24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91821308"/>
                  </a:ext>
                </a:extLst>
              </a:tr>
              <a:tr h="190780">
                <a:tc rowSpan="2">
                  <a:txBody>
                    <a:bodyPr/>
                    <a:lstStyle/>
                    <a:p>
                      <a:r>
                        <a:rPr lang="en-GB" sz="1100" b="1">
                          <a:solidFill>
                            <a:srgbClr val="7C5DA3"/>
                          </a:solidFill>
                          <a:latin typeface="Century Gothic" pitchFamily="34"/>
                        </a:rPr>
                        <a:t>Pesach/Passover</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Celebrates the freedom of the Jews from slavery in ancient Egypt.</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58086538"/>
                  </a:ext>
                </a:extLst>
              </a:tr>
              <a:tr h="510678">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rowSpan="2">
                  <a:txBody>
                    <a:bodyPr/>
                    <a:lstStyle/>
                    <a:p>
                      <a:pPr lvl="0" algn="ctr"/>
                      <a:r>
                        <a:rPr lang="en-GB" sz="1400" b="1" dirty="0">
                          <a:solidFill>
                            <a:schemeClr val="bg1"/>
                          </a:solidFill>
                          <a:latin typeface="Century Gothic" pitchFamily="34"/>
                        </a:rPr>
                        <a:t>Useful websites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42421">
                <a:tc rowSpan="2">
                  <a:txBody>
                    <a:bodyPr/>
                    <a:lstStyle/>
                    <a:p>
                      <a:pPr lvl="0"/>
                      <a:r>
                        <a:rPr lang="en-GB" sz="1100" b="1" dirty="0">
                          <a:solidFill>
                            <a:srgbClr val="7C5DA3"/>
                          </a:solidFill>
                          <a:latin typeface="Century Gothic" pitchFamily="34"/>
                        </a:rPr>
                        <a:t>Talmud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b="0" i="0" kern="1200" dirty="0">
                          <a:solidFill>
                            <a:srgbClr val="000000"/>
                          </a:solidFill>
                          <a:effectLst/>
                          <a:latin typeface="+mn-lt"/>
                          <a:ea typeface="+mn-ea"/>
                          <a:cs typeface="+mn-cs"/>
                        </a:rPr>
                        <a:t>A collection of writings on Jewish law and custom and religious practice.</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Arial" panose="020B0604020202020204" pitchFamily="34" charset="0"/>
                        <a:buChar char="•"/>
                      </a:pPr>
                      <a:r>
                        <a:rPr lang="en-GB" sz="1000" dirty="0"/>
                        <a:t>Hebrew is a special language for Jews. Jews believe God gave the Ten Commandments to Moses in Hebrew. The Torah is written in Hebrew and Jews learn to rea</a:t>
                      </a:r>
                      <a:endParaRPr lang="en-GB" sz="7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accent3">
                        <a:lumMod val="20000"/>
                        <a:lumOff val="80000"/>
                      </a:schemeClr>
                    </a:solidFill>
                  </a:tcPr>
                </a:tc>
                <a:extLst>
                  <a:ext uri="{0D108BD9-81ED-4DB2-BD59-A6C34878D82A}">
                    <a16:rowId xmlns:a16="http://schemas.microsoft.com/office/drawing/2014/main" val="4272395972"/>
                  </a:ext>
                </a:extLst>
              </a:tr>
              <a:tr h="197751">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200" dirty="0">
                          <a:hlinkClick r:id="rId2"/>
                        </a:rPr>
                        <a:t>https://www.bbc.co.uk/teach/class-clips-video/religious-studies-ks2-celebrating-rosh-hashanah/zdqc8xs</a:t>
                      </a:r>
                      <a:endParaRPr lang="en-GB" sz="1200" dirty="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58116">
                <a:tc rowSpan="2">
                  <a:txBody>
                    <a:bodyPr/>
                    <a:lstStyle/>
                    <a:p>
                      <a:r>
                        <a:rPr lang="en-GB" sz="1100" dirty="0">
                          <a:solidFill>
                            <a:srgbClr val="7C5DA3"/>
                          </a:solidFill>
                        </a:rPr>
                        <a:t>Torah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1" i="0" kern="1200" dirty="0">
                          <a:solidFill>
                            <a:srgbClr val="000000"/>
                          </a:solidFill>
                          <a:effectLst/>
                          <a:latin typeface="+mn-lt"/>
                          <a:ea typeface="+mn-ea"/>
                          <a:cs typeface="+mn-cs"/>
                        </a:rPr>
                        <a:t>Torah</a:t>
                      </a:r>
                      <a:r>
                        <a:rPr lang="en-GB" sz="1100" b="0" i="0" kern="1200" dirty="0">
                          <a:solidFill>
                            <a:srgbClr val="000000"/>
                          </a:solidFill>
                          <a:effectLst/>
                          <a:latin typeface="+mn-lt"/>
                          <a:ea typeface="+mn-ea"/>
                          <a:cs typeface="+mn-cs"/>
                        </a:rPr>
                        <a:t> (Hebrew: </a:t>
                      </a:r>
                      <a:r>
                        <a:rPr lang="he-IL" sz="1100" b="0" i="0" kern="1200" dirty="0">
                          <a:solidFill>
                            <a:srgbClr val="000000"/>
                          </a:solidFill>
                          <a:effectLst/>
                          <a:latin typeface="+mn-lt"/>
                          <a:ea typeface="+mn-ea"/>
                          <a:cs typeface="+mn-cs"/>
                        </a:rPr>
                        <a:t>תורה) </a:t>
                      </a:r>
                      <a:r>
                        <a:rPr lang="en-GB" sz="1100" b="0" i="0" kern="1200" dirty="0">
                          <a:solidFill>
                            <a:srgbClr val="000000"/>
                          </a:solidFill>
                          <a:effectLst/>
                          <a:latin typeface="+mn-lt"/>
                          <a:ea typeface="+mn-ea"/>
                          <a:cs typeface="+mn-cs"/>
                        </a:rPr>
                        <a:t>is a Hebrew word that means "instructions” and often refers to the Jewish holy book.</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Arial" panose="020B0604020202020204" pitchFamily="34" charset="0"/>
                        <a:buChar char="•"/>
                      </a:pPr>
                      <a:r>
                        <a:rPr lang="en-GB" sz="1000" dirty="0"/>
                        <a:t>Judaism began around 4000 years ago in the Middle East. Jerusalem is a place where many Jews go to on pilgrimage. </a:t>
                      </a:r>
                      <a:endParaRPr lang="en-GB" sz="8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dirty="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833703">
                <a:tc vMerge="1">
                  <a:txBody>
                    <a:bodyPr/>
                    <a:lstStyle/>
                    <a:p>
                      <a:endParaRPr lang="en-GB" sz="1800" dirty="0">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GB" sz="9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Sabbath lasts from sundown on Friday to sundown on Saturday. Jews celebrate as a family. They enjoy a special meal with prayers and songs. </a:t>
                      </a:r>
                      <a:endParaRPr lang="en-GB" sz="11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4" name="Picture 3" descr="A statue of a person&#10;&#10;Description automatically generated">
            <a:extLst>
              <a:ext uri="{FF2B5EF4-FFF2-40B4-BE49-F238E27FC236}">
                <a16:creationId xmlns:a16="http://schemas.microsoft.com/office/drawing/2014/main" id="{FE9A5AC3-8D81-ED47-91A4-3E63052C6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0876" y="549275"/>
            <a:ext cx="3314700" cy="2324100"/>
          </a:xfrm>
          <a:prstGeom prst="rect">
            <a:avLst/>
          </a:prstGeom>
        </p:spPr>
      </p:pic>
    </p:spTree>
    <p:extLst>
      <p:ext uri="{BB962C8B-B14F-4D97-AF65-F5344CB8AC3E}">
        <p14:creationId xmlns:p14="http://schemas.microsoft.com/office/powerpoint/2010/main" val="3371181688"/>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800" i="1" dirty="0"/>
              <a:t>What does it mean to be a Christian in Britain today? Year 3</a:t>
            </a:r>
            <a:br>
              <a:rPr lang="en-GB" dirty="0"/>
            </a:br>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402542626"/>
              </p:ext>
            </p:extLst>
          </p:nvPr>
        </p:nvGraphicFramePr>
        <p:xfrm>
          <a:off x="66675" y="549275"/>
          <a:ext cx="9010651" cy="6221414"/>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20747">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8">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24370">
                <a:tc rowSpan="2">
                  <a:txBody>
                    <a:bodyPr/>
                    <a:lstStyle/>
                    <a:p>
                      <a:pPr lvl="0"/>
                      <a:endParaRPr lang="en-GB" sz="1400" b="1" dirty="0">
                        <a:solidFill>
                          <a:srgbClr val="7C5DA3"/>
                        </a:solidFill>
                        <a:latin typeface="Century Gothic" pitchFamily="34"/>
                      </a:endParaRPr>
                    </a:p>
                    <a:p>
                      <a:pPr lvl="0"/>
                      <a:r>
                        <a:rPr lang="en-GB" sz="1400" b="1" dirty="0">
                          <a:solidFill>
                            <a:srgbClr val="7C5DA3"/>
                          </a:solidFill>
                          <a:latin typeface="Century Gothic" pitchFamily="34"/>
                        </a:rPr>
                        <a:t>Sacred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Holy sense</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endParaRPr lang="en-GB" sz="1100" dirty="0">
                        <a:latin typeface="Century Gothic" pitchFamily="34"/>
                      </a:endParaRPr>
                    </a:p>
                    <a:p>
                      <a:pPr lvl="0"/>
                      <a:r>
                        <a:rPr lang="en-GB" sz="1100" dirty="0"/>
                        <a:t>What is a Christian?</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34408">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Who is a Christian?</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87402">
                <a:tc rowSpan="2">
                  <a:txBody>
                    <a:bodyPr/>
                    <a:lstStyle/>
                    <a:p>
                      <a:pPr lvl="0"/>
                      <a:r>
                        <a:rPr lang="en-GB" sz="1400" b="1" dirty="0">
                          <a:solidFill>
                            <a:srgbClr val="7C5DA3"/>
                          </a:solidFill>
                          <a:latin typeface="Century Gothic" pitchFamily="34"/>
                        </a:rPr>
                        <a:t>Charity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anose="020B0502020202020204" pitchFamily="34" charset="0"/>
                        </a:rPr>
                        <a:t>L</a:t>
                      </a:r>
                      <a:r>
                        <a:rPr lang="en-GB" sz="1100" b="0" i="0" kern="1200" dirty="0">
                          <a:solidFill>
                            <a:srgbClr val="000000"/>
                          </a:solidFill>
                          <a:effectLst/>
                          <a:latin typeface="+mn-lt"/>
                          <a:ea typeface="+mn-ea"/>
                          <a:cs typeface="+mn-cs"/>
                        </a:rPr>
                        <a:t>ove for others</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50800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What is Christian life like ?in the community</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118110">
                <a:tc rowSpan="3">
                  <a:txBody>
                    <a:bodyPr/>
                    <a:lstStyle/>
                    <a:p>
                      <a:r>
                        <a:rPr lang="en-GB" sz="1400" b="1">
                          <a:solidFill>
                            <a:srgbClr val="7C5DA3"/>
                          </a:solidFill>
                          <a:latin typeface="Century Gothic" pitchFamily="34"/>
                        </a:rPr>
                        <a:t>Community</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100" b="0" i="0" kern="1200" dirty="0">
                          <a:solidFill>
                            <a:srgbClr val="000000"/>
                          </a:solidFill>
                          <a:effectLst/>
                          <a:latin typeface="+mn-lt"/>
                          <a:ea typeface="+mn-ea"/>
                          <a:cs typeface="+mn-cs"/>
                        </a:rPr>
                        <a:t>The people living in a certain place</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03809563"/>
                  </a:ext>
                </a:extLst>
              </a:tr>
              <a:tr h="49938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100" dirty="0"/>
                        <a:t>How do Christians show their faith in the community?</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40707">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4">
                  <a:txBody>
                    <a:bodyPr/>
                    <a:lstStyle/>
                    <a:p>
                      <a:pPr lvl="0"/>
                      <a:r>
                        <a:rPr lang="en-GB" sz="1100" dirty="0"/>
                        <a:t>Why is the church important within the community?</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446078">
                <a:tc rowSpan="2">
                  <a:txBody>
                    <a:bodyPr/>
                    <a:lstStyle/>
                    <a:p>
                      <a:pPr lvl="0"/>
                      <a:r>
                        <a:rPr lang="en-GB" sz="1400" b="1" dirty="0">
                          <a:solidFill>
                            <a:srgbClr val="7C5DA3"/>
                          </a:solidFill>
                          <a:latin typeface="Century Gothic" pitchFamily="34"/>
                        </a:rPr>
                        <a:t>Belief</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T</a:t>
                      </a:r>
                      <a:r>
                        <a:rPr lang="en-GB" sz="1100" b="0" i="0" kern="1200">
                          <a:solidFill>
                            <a:srgbClr val="000000"/>
                          </a:solidFill>
                          <a:effectLst/>
                          <a:latin typeface="+mn-lt"/>
                          <a:ea typeface="+mn-ea"/>
                          <a:cs typeface="+mn-cs"/>
                        </a:rPr>
                        <a:t>rust </a:t>
                      </a:r>
                      <a:r>
                        <a:rPr lang="en-GB" sz="1100" b="0" i="0" kern="1200" dirty="0">
                          <a:solidFill>
                            <a:srgbClr val="000000"/>
                          </a:solidFill>
                          <a:effectLst/>
                          <a:latin typeface="+mn-lt"/>
                          <a:ea typeface="+mn-ea"/>
                          <a:cs typeface="+mn-cs"/>
                        </a:rPr>
                        <a:t>in a person, thing, or idea</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rgbClr val="7C5DA3"/>
                          </a:solidFill>
                          <a:latin typeface="Century Gothic" panose="020B0502020202020204" pitchFamily="34" charset="0"/>
                        </a:rPr>
                        <a:t>Sticky Knowledge</a:t>
                      </a:r>
                      <a:endParaRPr lang="en-GB" sz="1100" dirty="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168558">
                <a:tc vMerge="1">
                  <a:txBody>
                    <a:bodyPr/>
                    <a:lstStyle/>
                    <a:p>
                      <a:endParaRPr lang="en-GB"/>
                    </a:p>
                  </a:txBody>
                  <a:tcPr/>
                </a:tc>
                <a:tc vMerge="1">
                  <a:txBody>
                    <a:bodyPr/>
                    <a:lstStyle/>
                    <a:p>
                      <a:endParaRPr lang="en-GB"/>
                    </a:p>
                  </a:txBody>
                  <a:tcPr/>
                </a:tc>
                <a:tc rowSpan="3">
                  <a:txBody>
                    <a:bodyPr/>
                    <a:lstStyle/>
                    <a:p>
                      <a:pPr marL="171450" indent="-171450" algn="l">
                        <a:buFont typeface="Wingdings" panose="05000000000000000000" pitchFamily="2" charset="2"/>
                        <a:buChar char="q"/>
                      </a:pPr>
                      <a:r>
                        <a:rPr lang="en-GB" sz="1100" b="0" i="0" kern="1200" dirty="0">
                          <a:solidFill>
                            <a:schemeClr val="tx1"/>
                          </a:solidFill>
                          <a:effectLst/>
                          <a:latin typeface="+mn-lt"/>
                          <a:ea typeface="+mn-ea"/>
                          <a:cs typeface="+mn-cs"/>
                        </a:rPr>
                        <a:t>Christians are people who believe that Jesus Christ is the Son of God, and who follow his teachings and those of the Christian churches that grew up after his death</a:t>
                      </a:r>
                      <a:endParaRPr lang="en-GB" sz="1100" b="0" dirty="0">
                        <a:solidFill>
                          <a:schemeClr val="tx1"/>
                        </a:solidFill>
                        <a:latin typeface="Century Gothic" panose="020B0502020202020204" pitchFamily="34" charset="0"/>
                        <a:cs typeface="Centaur" panose="020F050202020403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166429">
                <a:tc rowSpan="2">
                  <a:txBody>
                    <a:bodyPr/>
                    <a:lstStyle/>
                    <a:p>
                      <a:pPr lvl="0"/>
                      <a:r>
                        <a:rPr lang="en-GB" sz="1400" b="1" dirty="0">
                          <a:solidFill>
                            <a:srgbClr val="7C5DA3"/>
                          </a:solidFill>
                          <a:latin typeface="Century Gothic" pitchFamily="34"/>
                        </a:rPr>
                        <a:t>God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The Being worshipped as the creator and ruler of the universe</a:t>
                      </a: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147205399"/>
                  </a:ext>
                </a:extLst>
              </a:tr>
              <a:tr h="394980">
                <a:tc vMerge="1">
                  <a:txBody>
                    <a:bodyPr/>
                    <a:lstStyle/>
                    <a:p>
                      <a:pPr lvl="0"/>
                      <a:endParaRPr lang="en-GB" sz="1400" b="1" dirty="0">
                        <a:solidFill>
                          <a:srgbClr val="7C5DA3"/>
                        </a:solidFill>
                        <a:latin typeface="Century Gothic" pitchFamily="34"/>
                      </a:endParaRPr>
                    </a:p>
                  </a:txBody>
                  <a:tcPr/>
                </a:tc>
                <a:tc vMerge="1">
                  <a:txBody>
                    <a:bodyPr/>
                    <a:lstStyle/>
                    <a:p>
                      <a:pPr lvl="0"/>
                      <a:endParaRPr lang="en-GB" sz="900" dirty="0">
                        <a:solidFill>
                          <a:schemeClr val="tx1"/>
                        </a:solidFill>
                        <a:latin typeface="Century Gothic" panose="020B0502020202020204" pitchFamily="34" charset="0"/>
                      </a:endParaRPr>
                    </a:p>
                  </a:txBody>
                  <a:tcPr/>
                </a:tc>
                <a:tc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tc>
                <a:tc rowSpan="2">
                  <a:txBody>
                    <a:bodyPr/>
                    <a:lstStyle/>
                    <a:p>
                      <a:pPr lvl="0" algn="ctr"/>
                      <a:r>
                        <a:rPr lang="en-GB" sz="1100" b="1" dirty="0">
                          <a:solidFill>
                            <a:schemeClr val="bg1"/>
                          </a:solidFill>
                          <a:latin typeface="Century Gothic" pitchFamily="34"/>
                        </a:rPr>
                        <a:t>Useful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237842">
                <a:tc rowSpan="2">
                  <a:txBody>
                    <a:bodyPr/>
                    <a:lstStyle/>
                    <a:p>
                      <a:pPr lvl="0"/>
                      <a:r>
                        <a:rPr lang="en-GB" sz="1400" b="1" dirty="0">
                          <a:solidFill>
                            <a:srgbClr val="7C5DA3"/>
                          </a:solidFill>
                          <a:latin typeface="Century Gothic" pitchFamily="34"/>
                        </a:rPr>
                        <a:t>Worship</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b="0" i="0" kern="1200" dirty="0">
                          <a:solidFill>
                            <a:srgbClr val="000000"/>
                          </a:solidFill>
                          <a:effectLst/>
                          <a:latin typeface="+mn-lt"/>
                          <a:ea typeface="+mn-ea"/>
                          <a:cs typeface="+mn-cs"/>
                        </a:rPr>
                        <a:t>Deep respect toward God, a god, or a sacred object</a:t>
                      </a:r>
                      <a:endParaRPr lang="en-GB" sz="1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1100" b="0" i="0" kern="1200" dirty="0">
                          <a:solidFill>
                            <a:schemeClr val="tx1"/>
                          </a:solidFill>
                          <a:effectLst/>
                          <a:latin typeface="+mn-lt"/>
                          <a:ea typeface="+mn-ea"/>
                          <a:cs typeface="+mn-cs"/>
                        </a:rPr>
                        <a:t>The Bible is the Christian holy book. It is divided into the Old and New Testaments. Parts of the writing contained in the Old Testament are also sacred to</a:t>
                      </a:r>
                      <a:r>
                        <a:rPr lang="en-GB" sz="11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 Jewish</a:t>
                      </a:r>
                      <a:r>
                        <a:rPr lang="en-GB" sz="1100" b="0" i="0" kern="1200" dirty="0">
                          <a:solidFill>
                            <a:schemeClr val="tx1"/>
                          </a:solidFill>
                          <a:effectLst/>
                          <a:latin typeface="+mn-lt"/>
                          <a:ea typeface="+mn-ea"/>
                          <a:cs typeface="+mn-cs"/>
                        </a:rPr>
                        <a:t> and </a:t>
                      </a:r>
                      <a:r>
                        <a:rPr lang="en-GB" sz="11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Muslim</a:t>
                      </a:r>
                      <a:r>
                        <a:rPr lang="en-GB" sz="1100" b="0" i="0" kern="1200" dirty="0">
                          <a:solidFill>
                            <a:schemeClr val="tx1"/>
                          </a:solidFill>
                          <a:effectLst/>
                          <a:latin typeface="+mn-lt"/>
                          <a:ea typeface="+mn-ea"/>
                          <a:cs typeface="+mn-cs"/>
                        </a:rPr>
                        <a:t> people.</a:t>
                      </a:r>
                      <a:endParaRPr lang="en-GB" sz="11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481909">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100" dirty="0"/>
                        <a:t>Resources 101 Great ideas- RE Today BBC My Life My Religion film clip</a:t>
                      </a:r>
                      <a:endParaRPr lang="en-GB" sz="1100" dirty="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561409">
                <a:tc>
                  <a:txBody>
                    <a:bodyPr/>
                    <a:lstStyle/>
                    <a:p>
                      <a:r>
                        <a:rPr lang="en-GB" sz="1800" dirty="0">
                          <a:solidFill>
                            <a:srgbClr val="7C5DA3"/>
                          </a:solidFill>
                        </a:rPr>
                        <a:t>Christian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1" i="0" kern="1200" dirty="0">
                          <a:solidFill>
                            <a:srgbClr val="000000"/>
                          </a:solidFill>
                          <a:effectLst/>
                          <a:latin typeface="+mn-lt"/>
                          <a:ea typeface="+mn-ea"/>
                          <a:cs typeface="+mn-cs"/>
                        </a:rPr>
                        <a:t>Christians</a:t>
                      </a:r>
                      <a:r>
                        <a:rPr lang="en-GB" sz="1100" b="0" i="0" kern="1200" dirty="0">
                          <a:solidFill>
                            <a:srgbClr val="000000"/>
                          </a:solidFill>
                          <a:effectLst/>
                          <a:latin typeface="+mn-lt"/>
                          <a:ea typeface="+mn-ea"/>
                          <a:cs typeface="+mn-cs"/>
                        </a:rPr>
                        <a:t> are people who believe that Jesus </a:t>
                      </a:r>
                      <a:r>
                        <a:rPr lang="en-GB" sz="1100" b="1" i="0" kern="1200" dirty="0">
                          <a:solidFill>
                            <a:srgbClr val="000000"/>
                          </a:solidFill>
                          <a:effectLst/>
                          <a:latin typeface="+mn-lt"/>
                          <a:ea typeface="+mn-ea"/>
                          <a:cs typeface="+mn-cs"/>
                        </a:rPr>
                        <a:t>Christ</a:t>
                      </a:r>
                      <a:r>
                        <a:rPr lang="en-GB" sz="1100" b="0" i="0" kern="1200" dirty="0">
                          <a:solidFill>
                            <a:srgbClr val="000000"/>
                          </a:solidFill>
                          <a:effectLst/>
                          <a:latin typeface="+mn-lt"/>
                          <a:ea typeface="+mn-ea"/>
                          <a:cs typeface="+mn-cs"/>
                        </a:rPr>
                        <a:t> is the Son of God, and who follow his teachings</a:t>
                      </a:r>
                      <a:endParaRPr lang="en-GB" sz="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100" b="0" i="0" kern="1200" dirty="0">
                          <a:solidFill>
                            <a:schemeClr val="tx1"/>
                          </a:solidFill>
                          <a:effectLst/>
                          <a:latin typeface="+mn-lt"/>
                          <a:ea typeface="+mn-ea"/>
                          <a:cs typeface="+mn-cs"/>
                        </a:rPr>
                        <a:t>The Christian place of worship is called a Church. They are often built in the shape of a cross with the altar facing east towards the rising sun.</a:t>
                      </a:r>
                      <a:endParaRPr lang="en-GB" sz="11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dirty="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817954">
                <a:tc>
                  <a:txBody>
                    <a:bodyPr/>
                    <a:lstStyle/>
                    <a:p>
                      <a:r>
                        <a:rPr lang="en-GB" sz="1800" dirty="0">
                          <a:solidFill>
                            <a:srgbClr val="7C5DA3"/>
                          </a:solidFill>
                        </a:rPr>
                        <a:t>Church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A building for public worship and especially Christian worship</a:t>
                      </a:r>
                      <a:endParaRPr lang="en-GB" sz="5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100" b="0" i="0" kern="1200" dirty="0">
                          <a:solidFill>
                            <a:schemeClr val="tx1"/>
                          </a:solidFill>
                          <a:effectLst/>
                          <a:latin typeface="+mn-lt"/>
                          <a:ea typeface="+mn-ea"/>
                          <a:cs typeface="+mn-cs"/>
                        </a:rPr>
                        <a:t>The two main Christian festivals are </a:t>
                      </a:r>
                      <a:r>
                        <a:rPr lang="en-GB" sz="1100" b="0" i="0" u="none" strike="noStrike" kern="1200" dirty="0">
                          <a:solidFill>
                            <a:schemeClr val="tx1"/>
                          </a:solidFill>
                          <a:effectLst/>
                          <a:latin typeface="+mn-lt"/>
                          <a:ea typeface="+mn-ea"/>
                          <a:cs typeface="+mn-cs"/>
                          <a:hlinkClick r:id="rId4">
                            <a:extLst>
                              <a:ext uri="{A12FA001-AC4F-418D-AE19-62706E023703}">
                                <ahyp:hlinkClr xmlns:ahyp="http://schemas.microsoft.com/office/drawing/2018/hyperlinkcolor" val="tx"/>
                              </a:ext>
                            </a:extLst>
                          </a:hlinkClick>
                        </a:rPr>
                        <a:t>Easter</a:t>
                      </a:r>
                      <a:r>
                        <a:rPr lang="en-GB" sz="1100" b="0" i="0" kern="1200" dirty="0">
                          <a:solidFill>
                            <a:schemeClr val="tx1"/>
                          </a:solidFill>
                          <a:effectLst/>
                          <a:latin typeface="+mn-lt"/>
                          <a:ea typeface="+mn-ea"/>
                          <a:cs typeface="+mn-cs"/>
                        </a:rPr>
                        <a:t> and </a:t>
                      </a:r>
                      <a:r>
                        <a:rPr lang="en-GB" sz="1100" b="0" i="0" u="none" strike="noStrike" kern="1200" dirty="0">
                          <a:solidFill>
                            <a:schemeClr val="tx1"/>
                          </a:solidFill>
                          <a:effectLst/>
                          <a:latin typeface="+mn-lt"/>
                          <a:ea typeface="+mn-ea"/>
                          <a:cs typeface="+mn-cs"/>
                          <a:hlinkClick r:id="rId5">
                            <a:extLst>
                              <a:ext uri="{A12FA001-AC4F-418D-AE19-62706E023703}">
                                <ahyp:hlinkClr xmlns:ahyp="http://schemas.microsoft.com/office/drawing/2018/hyperlinkcolor" val="tx"/>
                              </a:ext>
                            </a:extLst>
                          </a:hlinkClick>
                        </a:rPr>
                        <a:t>Christmas</a:t>
                      </a:r>
                      <a:r>
                        <a:rPr lang="en-GB" sz="1100" b="0" i="0" kern="1200" dirty="0">
                          <a:solidFill>
                            <a:schemeClr val="tx1"/>
                          </a:solidFill>
                          <a:effectLst/>
                          <a:latin typeface="+mn-lt"/>
                          <a:ea typeface="+mn-ea"/>
                          <a:cs typeface="+mn-cs"/>
                        </a:rPr>
                        <a:t>. They are major milestones in the Western secular calendar.</a:t>
                      </a:r>
                      <a:endParaRPr lang="en-GB" sz="11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2" name="Picture 1">
            <a:extLst>
              <a:ext uri="{FF2B5EF4-FFF2-40B4-BE49-F238E27FC236}">
                <a16:creationId xmlns:a16="http://schemas.microsoft.com/office/drawing/2014/main" id="{980FB40F-0EA7-044B-A013-91BF13660905}"/>
              </a:ext>
            </a:extLst>
          </p:cNvPr>
          <p:cNvPicPr>
            <a:picLocks noChangeAspect="1"/>
          </p:cNvPicPr>
          <p:nvPr/>
        </p:nvPicPr>
        <p:blipFill>
          <a:blip r:embed="rId6"/>
          <a:stretch>
            <a:fillRect/>
          </a:stretch>
        </p:blipFill>
        <p:spPr>
          <a:xfrm>
            <a:off x="3606800" y="658605"/>
            <a:ext cx="3289300" cy="2463800"/>
          </a:xfrm>
          <a:prstGeom prst="rect">
            <a:avLst/>
          </a:prstGeom>
        </p:spPr>
      </p:pic>
    </p:spTree>
    <p:extLst>
      <p:ext uri="{BB962C8B-B14F-4D97-AF65-F5344CB8AC3E}">
        <p14:creationId xmlns:p14="http://schemas.microsoft.com/office/powerpoint/2010/main" val="1158424612"/>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1050" dirty="0"/>
              <a:t> </a:t>
            </a:r>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844113059"/>
              </p:ext>
            </p:extLst>
          </p:nvPr>
        </p:nvGraphicFramePr>
        <p:xfrm>
          <a:off x="66675" y="549275"/>
          <a:ext cx="9010651" cy="6191075"/>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23202">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9">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79583">
                <a:tc>
                  <a:txBody>
                    <a:bodyPr/>
                    <a:lstStyle/>
                    <a:p>
                      <a:r>
                        <a:rPr lang="en-GB" sz="1100" b="1" dirty="0">
                          <a:solidFill>
                            <a:srgbClr val="7C5DA3"/>
                          </a:solidFill>
                          <a:effectLst/>
                          <a:latin typeface="Twinkl"/>
                        </a:rPr>
                        <a:t>Islam </a:t>
                      </a:r>
                      <a:endParaRPr lang="en-GB" sz="1400"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b="1" dirty="0">
                          <a:solidFill>
                            <a:schemeClr val="tx1"/>
                          </a:solidFill>
                          <a:effectLst/>
                          <a:latin typeface="Twinkl"/>
                        </a:rPr>
                        <a:t>Islam </a:t>
                      </a:r>
                      <a:r>
                        <a:rPr lang="en-GB" sz="1100" dirty="0">
                          <a:solidFill>
                            <a:schemeClr val="tx1"/>
                          </a:solidFill>
                          <a:effectLst/>
                          <a:latin typeface="Twinkl"/>
                        </a:rPr>
                        <a:t>is the second most popular religion in the world. </a:t>
                      </a:r>
                      <a:endParaRPr lang="en-GB" sz="1400" dirty="0">
                        <a:solidFill>
                          <a:schemeClr val="tx1"/>
                        </a:solidFill>
                        <a:effectLst/>
                      </a:endParaRPr>
                    </a:p>
                  </a:txBody>
                  <a:tcPr anchor="ctr">
                    <a:solidFill>
                      <a:schemeClr val="bg1"/>
                    </a:solidFill>
                  </a:tcPr>
                </a:tc>
                <a:tc vMerge="1">
                  <a:txBody>
                    <a:bodyPr/>
                    <a:lstStyle/>
                    <a:p>
                      <a:endParaRPr lang="en-US"/>
                    </a:p>
                  </a:txBody>
                  <a:tcPr>
                    <a:lnT w="12700" cap="flat" cmpd="sng" algn="ctr">
                      <a:solidFill>
                        <a:schemeClr val="tx1"/>
                      </a:solidFill>
                      <a:prstDash val="solid"/>
                      <a:round/>
                      <a:headEnd type="none" w="med" len="med"/>
                      <a:tailEnd type="none" w="med" len="med"/>
                    </a:lnT>
                  </a:tcPr>
                </a:tc>
                <a:tc rowSpan="3">
                  <a:txBody>
                    <a:bodyPr/>
                    <a:lstStyle/>
                    <a:p>
                      <a:pPr lvl="0" algn="l"/>
                      <a:r>
                        <a:rPr lang="en-GB" sz="1200" dirty="0"/>
                        <a:t>Is life like a journey?</a:t>
                      </a:r>
                      <a:endParaRPr lang="en-GB" sz="12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0">
                <a:tc>
                  <a:txBody>
                    <a:bodyPr/>
                    <a:lstStyle/>
                    <a:p>
                      <a:r>
                        <a:rPr lang="en-GB" sz="1100" b="1" dirty="0">
                          <a:solidFill>
                            <a:srgbClr val="7C5DA3"/>
                          </a:solidFill>
                          <a:effectLst/>
                          <a:latin typeface="Twinkl"/>
                        </a:rPr>
                        <a:t>Muslim </a:t>
                      </a:r>
                      <a:endParaRPr lang="en-GB" sz="14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effectLst/>
                          <a:latin typeface="Twinkl"/>
                        </a:rPr>
                        <a:t>A follower of the religion of </a:t>
                      </a:r>
                      <a:r>
                        <a:rPr lang="en-GB" sz="1100" b="1" dirty="0">
                          <a:solidFill>
                            <a:schemeClr val="tx1"/>
                          </a:solidFill>
                          <a:effectLst/>
                          <a:latin typeface="Twinkl"/>
                        </a:rPr>
                        <a:t>Islam</a:t>
                      </a:r>
                      <a:r>
                        <a:rPr lang="en-GB" sz="1100" dirty="0">
                          <a:solidFill>
                            <a:schemeClr val="tx1"/>
                          </a:solidFill>
                          <a:effectLst/>
                          <a:latin typeface="Twinkl"/>
                        </a:rPr>
                        <a:t>. </a:t>
                      </a:r>
                      <a:endParaRPr lang="en-GB" sz="140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0">
                <a:tc rowSpan="2">
                  <a:txBody>
                    <a:bodyPr/>
                    <a:lstStyle/>
                    <a:p>
                      <a:r>
                        <a:rPr lang="en-GB" sz="1100" b="1" dirty="0">
                          <a:solidFill>
                            <a:srgbClr val="7C5DA3"/>
                          </a:solidFill>
                          <a:effectLst/>
                          <a:latin typeface="Twinkl"/>
                        </a:rPr>
                        <a:t>Allah </a:t>
                      </a:r>
                      <a:endParaRPr lang="en-GB" sz="1400"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rowSpan="2">
                  <a:txBody>
                    <a:bodyPr/>
                    <a:lstStyle/>
                    <a:p>
                      <a:r>
                        <a:rPr lang="en-GB" sz="1100" dirty="0">
                          <a:solidFill>
                            <a:schemeClr val="tx1"/>
                          </a:solidFill>
                          <a:effectLst/>
                          <a:latin typeface="Twinkl"/>
                        </a:rPr>
                        <a:t>The Arabic name that </a:t>
                      </a:r>
                      <a:r>
                        <a:rPr lang="en-GB" sz="1100" b="1" dirty="0">
                          <a:solidFill>
                            <a:schemeClr val="tx1"/>
                          </a:solidFill>
                          <a:effectLst/>
                          <a:latin typeface="Twinkl"/>
                        </a:rPr>
                        <a:t>Muslims </a:t>
                      </a:r>
                      <a:r>
                        <a:rPr lang="en-GB" sz="1100" dirty="0">
                          <a:solidFill>
                            <a:schemeClr val="tx1"/>
                          </a:solidFill>
                          <a:effectLst/>
                          <a:latin typeface="Twinkl"/>
                        </a:rPr>
                        <a:t>use for God. </a:t>
                      </a:r>
                      <a:endParaRPr lang="en-GB" sz="140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581737">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lgn="l"/>
                      <a:r>
                        <a:rPr lang="en-GB" sz="1200" dirty="0"/>
                        <a:t>Why is belief- the First Pillar important to Muslims?</a:t>
                      </a:r>
                      <a:endParaRPr lang="en-GB" sz="12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5684107"/>
                  </a:ext>
                </a:extLst>
              </a:tr>
              <a:tr h="371417">
                <a:tc rowSpan="2">
                  <a:txBody>
                    <a:bodyPr/>
                    <a:lstStyle/>
                    <a:p>
                      <a:r>
                        <a:rPr lang="en-GB" sz="1100" b="1" dirty="0">
                          <a:solidFill>
                            <a:srgbClr val="7C5DA3"/>
                          </a:solidFill>
                          <a:effectLst/>
                          <a:latin typeface="Twinkl"/>
                        </a:rPr>
                        <a:t>Five Pillars of Islam </a:t>
                      </a:r>
                      <a:endParaRPr lang="en-GB" sz="1400" dirty="0">
                        <a:solidFill>
                          <a:srgbClr val="7C5DA3"/>
                        </a:solidFill>
                        <a:effectLst/>
                      </a:endParaRPr>
                    </a:p>
                  </a:txBody>
                  <a:tcPr anchor="ctr">
                    <a:solidFill>
                      <a:schemeClr val="bg2"/>
                    </a:solidFill>
                  </a:tcPr>
                </a:tc>
                <a:tc rowSpan="2">
                  <a:txBody>
                    <a:bodyPr/>
                    <a:lstStyle/>
                    <a:p>
                      <a:r>
                        <a:rPr lang="en-GB" sz="1100" dirty="0">
                          <a:solidFill>
                            <a:schemeClr val="tx1"/>
                          </a:solidFill>
                          <a:effectLst/>
                          <a:latin typeface="Twinkl"/>
                        </a:rPr>
                        <a:t>The five things that </a:t>
                      </a:r>
                      <a:r>
                        <a:rPr lang="en-GB" sz="1100" b="1" dirty="0">
                          <a:solidFill>
                            <a:schemeClr val="tx1"/>
                          </a:solidFill>
                          <a:effectLst/>
                          <a:latin typeface="Twinkl"/>
                        </a:rPr>
                        <a:t>Muslims </a:t>
                      </a:r>
                      <a:r>
                        <a:rPr lang="en-GB" sz="1100" dirty="0">
                          <a:solidFill>
                            <a:schemeClr val="tx1"/>
                          </a:solidFill>
                          <a:effectLst/>
                          <a:latin typeface="Twinkl"/>
                        </a:rPr>
                        <a:t>are expected to do. </a:t>
                      </a:r>
                      <a:endParaRPr lang="en-GB" sz="1400" dirty="0">
                        <a:solidFill>
                          <a:schemeClr val="tx1"/>
                        </a:solidFill>
                        <a:effectLst/>
                      </a:endParaRPr>
                    </a:p>
                  </a:txBody>
                  <a:tcPr anchor="ctr">
                    <a:solidFill>
                      <a:schemeClr val="bg1"/>
                    </a:solid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0">
                <a:tc vMerge="1">
                  <a:txBody>
                    <a:bodyPr/>
                    <a:lstStyle/>
                    <a:p>
                      <a:endParaRPr lang="en-US"/>
                    </a:p>
                  </a:txBody>
                  <a:tcPr/>
                </a:tc>
                <a:tc vMerge="1">
                  <a:txBody>
                    <a:bodyPr/>
                    <a:lstStyle/>
                    <a:p>
                      <a:endParaRPr lang="en-US"/>
                    </a:p>
                  </a:txBody>
                  <a:tcPr/>
                </a:tc>
                <a:tc vMerge="1">
                  <a:txBody>
                    <a:bodyPr/>
                    <a:lstStyle/>
                    <a:p>
                      <a:endParaRPr lang="en-US"/>
                    </a:p>
                  </a:txBody>
                  <a:tcPr/>
                </a:tc>
                <a:tc rowSpan="4">
                  <a:txBody>
                    <a:bodyPr/>
                    <a:lstStyle/>
                    <a:p>
                      <a:pPr lvl="0" algn="l"/>
                      <a:r>
                        <a:rPr lang="en-GB" sz="1200" dirty="0"/>
                        <a:t>Why </a:t>
                      </a:r>
                      <a:r>
                        <a:rPr lang="en-GB" sz="1200"/>
                        <a:t>is prayer the </a:t>
                      </a:r>
                      <a:r>
                        <a:rPr lang="en-GB" sz="1200" dirty="0"/>
                        <a:t>Second Pillar important to Muslims?</a:t>
                      </a:r>
                      <a:endParaRPr lang="en-GB" sz="12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23404960"/>
                  </a:ext>
                </a:extLst>
              </a:tr>
              <a:tr h="234773">
                <a:tc>
                  <a:txBody>
                    <a:bodyPr/>
                    <a:lstStyle/>
                    <a:p>
                      <a:r>
                        <a:rPr lang="en-GB" sz="1100" b="1" dirty="0">
                          <a:solidFill>
                            <a:srgbClr val="7C5DA3"/>
                          </a:solidFill>
                          <a:effectLst/>
                          <a:latin typeface="Twinkl"/>
                        </a:rPr>
                        <a:t>Prophets </a:t>
                      </a:r>
                      <a:endParaRPr lang="en-GB" sz="14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effectLst/>
                          <a:latin typeface="Twinkl"/>
                        </a:rPr>
                        <a:t>Special messengers sent from </a:t>
                      </a:r>
                      <a:r>
                        <a:rPr lang="en-GB" sz="1100" b="1" dirty="0">
                          <a:solidFill>
                            <a:schemeClr val="tx1"/>
                          </a:solidFill>
                          <a:effectLst/>
                          <a:latin typeface="Twinkl"/>
                        </a:rPr>
                        <a:t>Allah</a:t>
                      </a:r>
                      <a:r>
                        <a:rPr lang="en-GB" sz="1100" dirty="0">
                          <a:solidFill>
                            <a:schemeClr val="tx1"/>
                          </a:solidFill>
                          <a:effectLst/>
                          <a:latin typeface="Twinkl"/>
                        </a:rPr>
                        <a:t>. </a:t>
                      </a:r>
                      <a:endParaRPr lang="en-GB" sz="1400" dirty="0">
                        <a:solidFill>
                          <a:schemeClr val="tx1"/>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79793378"/>
                  </a:ext>
                </a:extLst>
              </a:tr>
              <a:tr h="141264">
                <a:tc>
                  <a:txBody>
                    <a:bodyPr/>
                    <a:lstStyle/>
                    <a:p>
                      <a:r>
                        <a:rPr lang="en-GB" sz="1100" b="1" dirty="0">
                          <a:solidFill>
                            <a:srgbClr val="7C5DA3"/>
                          </a:solidFill>
                          <a:effectLst/>
                          <a:latin typeface="Twinkl"/>
                        </a:rPr>
                        <a:t>Muhammad </a:t>
                      </a:r>
                      <a:endParaRPr lang="en-GB" sz="1400"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dirty="0">
                          <a:solidFill>
                            <a:schemeClr val="tx1"/>
                          </a:solidFill>
                          <a:effectLst/>
                          <a:latin typeface="Twinkl"/>
                        </a:rPr>
                        <a:t>The last </a:t>
                      </a:r>
                      <a:r>
                        <a:rPr lang="en-GB" sz="1100" b="1" dirty="0">
                          <a:solidFill>
                            <a:schemeClr val="tx1"/>
                          </a:solidFill>
                          <a:effectLst/>
                          <a:latin typeface="Twinkl"/>
                        </a:rPr>
                        <a:t>prophet </a:t>
                      </a:r>
                      <a:r>
                        <a:rPr lang="en-GB" sz="1100" dirty="0">
                          <a:solidFill>
                            <a:schemeClr val="tx1"/>
                          </a:solidFill>
                          <a:effectLst/>
                          <a:latin typeface="Twinkl"/>
                        </a:rPr>
                        <a:t>and the key </a:t>
                      </a:r>
                      <a:r>
                        <a:rPr lang="en-GB" sz="1100" b="1" dirty="0">
                          <a:solidFill>
                            <a:schemeClr val="tx1"/>
                          </a:solidFill>
                          <a:effectLst/>
                          <a:latin typeface="Twinkl"/>
                        </a:rPr>
                        <a:t>prophet </a:t>
                      </a:r>
                      <a:r>
                        <a:rPr lang="en-GB" sz="1100" dirty="0">
                          <a:solidFill>
                            <a:schemeClr val="tx1"/>
                          </a:solidFill>
                          <a:effectLst/>
                          <a:latin typeface="Twinkl"/>
                        </a:rPr>
                        <a:t>in </a:t>
                      </a:r>
                      <a:r>
                        <a:rPr lang="en-GB" sz="1100" b="1" dirty="0">
                          <a:solidFill>
                            <a:schemeClr val="tx1"/>
                          </a:solidFill>
                          <a:effectLst/>
                          <a:latin typeface="Twinkl"/>
                        </a:rPr>
                        <a:t>Islam</a:t>
                      </a:r>
                      <a:r>
                        <a:rPr lang="en-GB" sz="1100" dirty="0">
                          <a:solidFill>
                            <a:schemeClr val="tx1"/>
                          </a:solidFill>
                          <a:effectLst/>
                          <a:latin typeface="Twinkl"/>
                        </a:rPr>
                        <a:t>. </a:t>
                      </a:r>
                      <a:endParaRPr lang="en-GB" sz="140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0">
                <a:tc rowSpan="3">
                  <a:txBody>
                    <a:bodyPr/>
                    <a:lstStyle/>
                    <a:p>
                      <a:r>
                        <a:rPr lang="en-GB" sz="1100" b="1" dirty="0">
                          <a:solidFill>
                            <a:srgbClr val="7C5DA3"/>
                          </a:solidFill>
                          <a:effectLst/>
                          <a:latin typeface="Twinkl"/>
                        </a:rPr>
                        <a:t>Mecca </a:t>
                      </a:r>
                      <a:endParaRPr lang="en-GB" sz="1400" dirty="0">
                        <a:solidFill>
                          <a:srgbClr val="7C5DA3"/>
                        </a:solidFill>
                        <a:effectLst/>
                      </a:endParaRPr>
                    </a:p>
                  </a:txBody>
                  <a:tcPr anchor="ctr">
                    <a:solidFill>
                      <a:schemeClr val="bg2"/>
                    </a:solidFill>
                  </a:tcPr>
                </a:tc>
                <a:tc rowSpan="3">
                  <a:txBody>
                    <a:bodyPr/>
                    <a:lstStyle/>
                    <a:p>
                      <a:r>
                        <a:rPr lang="en-GB" sz="1100" b="1" dirty="0">
                          <a:solidFill>
                            <a:schemeClr val="tx1"/>
                          </a:solidFill>
                          <a:effectLst/>
                          <a:latin typeface="Twinkl"/>
                        </a:rPr>
                        <a:t>Mecca </a:t>
                      </a:r>
                      <a:r>
                        <a:rPr lang="en-GB" sz="1100" dirty="0">
                          <a:solidFill>
                            <a:schemeClr val="tx1"/>
                          </a:solidFill>
                          <a:effectLst/>
                          <a:latin typeface="Twinkl"/>
                        </a:rPr>
                        <a:t>is an important place to </a:t>
                      </a:r>
                      <a:r>
                        <a:rPr lang="en-GB" sz="1100" b="1" dirty="0">
                          <a:solidFill>
                            <a:schemeClr val="tx1"/>
                          </a:solidFill>
                          <a:effectLst/>
                          <a:latin typeface="Twinkl"/>
                        </a:rPr>
                        <a:t>Muslims</a:t>
                      </a:r>
                      <a:r>
                        <a:rPr lang="en-GB" sz="1100" dirty="0">
                          <a:solidFill>
                            <a:schemeClr val="tx1"/>
                          </a:solidFill>
                          <a:effectLst/>
                          <a:latin typeface="Twinkl"/>
                        </a:rPr>
                        <a:t>. It is where </a:t>
                      </a:r>
                      <a:r>
                        <a:rPr lang="en-GB" sz="1100" b="1" dirty="0">
                          <a:solidFill>
                            <a:schemeClr val="tx1"/>
                          </a:solidFill>
                          <a:effectLst/>
                          <a:latin typeface="Twinkl"/>
                        </a:rPr>
                        <a:t>Muhammad </a:t>
                      </a:r>
                      <a:r>
                        <a:rPr lang="en-GB" sz="1100" dirty="0">
                          <a:solidFill>
                            <a:schemeClr val="tx1"/>
                          </a:solidFill>
                          <a:effectLst/>
                          <a:latin typeface="Twinkl"/>
                        </a:rPr>
                        <a:t>was born. </a:t>
                      </a:r>
                      <a:r>
                        <a:rPr lang="en-GB" sz="1100" b="1" dirty="0">
                          <a:solidFill>
                            <a:schemeClr val="tx1"/>
                          </a:solidFill>
                          <a:effectLst/>
                          <a:latin typeface="Twinkl"/>
                        </a:rPr>
                        <a:t>Muslims </a:t>
                      </a:r>
                      <a:r>
                        <a:rPr lang="en-GB" sz="1100" dirty="0">
                          <a:solidFill>
                            <a:schemeClr val="tx1"/>
                          </a:solidFill>
                          <a:effectLst/>
                          <a:latin typeface="Twinkl"/>
                        </a:rPr>
                        <a:t>face </a:t>
                      </a:r>
                      <a:r>
                        <a:rPr lang="en-GB" sz="1100" b="1" dirty="0">
                          <a:solidFill>
                            <a:schemeClr val="tx1"/>
                          </a:solidFill>
                          <a:effectLst/>
                          <a:latin typeface="Twinkl"/>
                        </a:rPr>
                        <a:t>Mecca </a:t>
                      </a:r>
                      <a:r>
                        <a:rPr lang="en-GB" sz="1100" dirty="0">
                          <a:solidFill>
                            <a:schemeClr val="tx1"/>
                          </a:solidFill>
                          <a:effectLst/>
                          <a:latin typeface="Twinkl"/>
                        </a:rPr>
                        <a:t>to pray and try to visit it sometime during their lives. </a:t>
                      </a:r>
                      <a:endParaRPr lang="en-GB" sz="1400" dirty="0">
                        <a:solidFill>
                          <a:schemeClr val="tx1"/>
                        </a:solidFill>
                        <a:effectLst/>
                      </a:endParaRPr>
                    </a:p>
                  </a:txBody>
                  <a:tcPr anchor="ctr">
                    <a:solidFill>
                      <a:schemeClr val="bg1"/>
                    </a:solidFill>
                  </a:tcPr>
                </a:tc>
                <a:tc rowSpan="3">
                  <a:txBody>
                    <a:bodyPr/>
                    <a:lstStyle/>
                    <a:p>
                      <a:pPr algn="ctr"/>
                      <a:r>
                        <a:rPr lang="en-US" sz="2400" b="1" dirty="0">
                          <a:solidFill>
                            <a:schemeClr val="bg1"/>
                          </a:solidFill>
                        </a:rPr>
                        <a:t>Sticky knowledge</a:t>
                      </a:r>
                    </a:p>
                  </a:txBody>
                  <a:tcPr>
                    <a:lnT w="12700" cap="flat" cmpd="sng" algn="ctr">
                      <a:solidFill>
                        <a:schemeClr val="tx1"/>
                      </a:solidFill>
                      <a:prstDash val="solid"/>
                      <a:round/>
                      <a:headEnd type="none" w="med" len="med"/>
                      <a:tailEnd type="none" w="med" len="med"/>
                    </a:lnT>
                    <a:solidFill>
                      <a:srgbClr val="7C5DA3"/>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953154">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lgn="l"/>
                      <a:r>
                        <a:rPr lang="en-GB" sz="1200" dirty="0"/>
                        <a:t>Why is </a:t>
                      </a:r>
                      <a:r>
                        <a:rPr lang="en-GB" sz="1200" dirty="0" err="1"/>
                        <a:t>charitythe</a:t>
                      </a:r>
                      <a:r>
                        <a:rPr lang="en-GB" sz="1200" dirty="0"/>
                        <a:t> Third Pillar important to Muslims?</a:t>
                      </a:r>
                      <a:endParaRPr lang="en-GB" sz="12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9564860"/>
                  </a:ext>
                </a:extLst>
              </a:tr>
              <a:tr h="0">
                <a:tc vMerge="1">
                  <a:txBody>
                    <a:bodyPr/>
                    <a:lstStyle/>
                    <a:p>
                      <a:endParaRPr lang="en-US"/>
                    </a:p>
                  </a:txBody>
                  <a:tcPr/>
                </a:tc>
                <a:tc vMerge="1">
                  <a:txBody>
                    <a:bodyPr/>
                    <a:lstStyle/>
                    <a:p>
                      <a:endParaRPr lang="en-US"/>
                    </a:p>
                  </a:txBody>
                  <a:tcPr/>
                </a:tc>
                <a:tc vMerge="1">
                  <a:txBody>
                    <a:bodyPr/>
                    <a:lstStyle/>
                    <a:p>
                      <a:endParaRPr lang="en-US"/>
                    </a:p>
                  </a:txBody>
                  <a:tcPr/>
                </a:tc>
                <a:tc rowSpan="3">
                  <a:txBody>
                    <a:bodyPr/>
                    <a:lstStyle/>
                    <a:p>
                      <a:pPr lvl="0" algn="l"/>
                      <a:r>
                        <a:rPr lang="en-GB" sz="1200" dirty="0"/>
                        <a:t>Why is </a:t>
                      </a:r>
                      <a:r>
                        <a:rPr lang="en-GB" sz="1200" dirty="0" err="1"/>
                        <a:t>fastingthe</a:t>
                      </a:r>
                      <a:r>
                        <a:rPr lang="en-GB" sz="1200" dirty="0"/>
                        <a:t> Fourth Pillar important to Muslims?</a:t>
                      </a:r>
                      <a:endParaRPr lang="en-GB" sz="12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62910511"/>
                  </a:ext>
                </a:extLst>
              </a:tr>
              <a:tr h="169225">
                <a:tc>
                  <a:txBody>
                    <a:bodyPr/>
                    <a:lstStyle/>
                    <a:p>
                      <a:r>
                        <a:rPr lang="en-GB" sz="1100" b="1" dirty="0">
                          <a:solidFill>
                            <a:srgbClr val="7C5DA3"/>
                          </a:solidFill>
                          <a:effectLst/>
                          <a:latin typeface="Twinkl"/>
                        </a:rPr>
                        <a:t>Hajj </a:t>
                      </a:r>
                      <a:endParaRPr lang="en-GB" sz="1400" dirty="0">
                        <a:solidFill>
                          <a:srgbClr val="7C5DA3"/>
                        </a:solidFill>
                        <a:effectLst/>
                      </a:endParaRPr>
                    </a:p>
                  </a:txBody>
                  <a:tcPr anchor="ctr">
                    <a:solidFill>
                      <a:schemeClr val="bg2"/>
                    </a:solidFill>
                  </a:tcPr>
                </a:tc>
                <a:tc>
                  <a:txBody>
                    <a:bodyPr/>
                    <a:lstStyle/>
                    <a:p>
                      <a:r>
                        <a:rPr lang="en-GB" sz="1100" dirty="0">
                          <a:solidFill>
                            <a:schemeClr val="tx1"/>
                          </a:solidFill>
                          <a:effectLst/>
                          <a:latin typeface="Twinkl"/>
                        </a:rPr>
                        <a:t>The name </a:t>
                      </a:r>
                      <a:r>
                        <a:rPr lang="en-GB" sz="1100" b="1" dirty="0">
                          <a:solidFill>
                            <a:schemeClr val="tx1"/>
                          </a:solidFill>
                          <a:effectLst/>
                          <a:latin typeface="Twinkl"/>
                        </a:rPr>
                        <a:t>Muslims </a:t>
                      </a:r>
                      <a:r>
                        <a:rPr lang="en-GB" sz="1100" dirty="0">
                          <a:solidFill>
                            <a:schemeClr val="tx1"/>
                          </a:solidFill>
                          <a:effectLst/>
                          <a:latin typeface="Twinkl"/>
                        </a:rPr>
                        <a:t>give to the special pilgrimage to </a:t>
                      </a:r>
                      <a:r>
                        <a:rPr lang="en-GB" sz="1100" b="1" dirty="0">
                          <a:solidFill>
                            <a:schemeClr val="tx1"/>
                          </a:solidFill>
                          <a:effectLst/>
                          <a:latin typeface="Twinkl"/>
                        </a:rPr>
                        <a:t>Mecca</a:t>
                      </a:r>
                      <a:r>
                        <a:rPr lang="en-GB" sz="1100" dirty="0">
                          <a:solidFill>
                            <a:schemeClr val="tx1"/>
                          </a:solidFill>
                          <a:effectLst/>
                          <a:latin typeface="Twinkl"/>
                        </a:rPr>
                        <a:t>. </a:t>
                      </a:r>
                      <a:endParaRPr lang="en-GB" sz="1400" dirty="0">
                        <a:solidFill>
                          <a:schemeClr val="tx1"/>
                        </a:solidFill>
                        <a:effectLst/>
                      </a:endParaRPr>
                    </a:p>
                  </a:txBody>
                  <a:tcPr anchor="ctr">
                    <a:solidFill>
                      <a:schemeClr val="bg1"/>
                    </a:solidFill>
                  </a:tcPr>
                </a:tc>
                <a:tc rowSpan="3">
                  <a:txBody>
                    <a:bodyPr/>
                    <a:lstStyle/>
                    <a:p>
                      <a:pPr marL="171450" indent="-171450">
                        <a:buFont typeface="Arial" panose="020B0604020202020204" pitchFamily="34" charset="0"/>
                        <a:buChar char="•"/>
                      </a:pPr>
                      <a:r>
                        <a:rPr lang="en-GB" sz="900" kern="1200" dirty="0">
                          <a:solidFill>
                            <a:srgbClr val="000000"/>
                          </a:solidFill>
                          <a:effectLst/>
                          <a:latin typeface="+mn-lt"/>
                          <a:ea typeface="+mn-ea"/>
                          <a:cs typeface="+mn-cs"/>
                        </a:rPr>
                        <a:t>As well as the six main beliefs, there are </a:t>
                      </a:r>
                      <a:r>
                        <a:rPr lang="en-GB" sz="900" b="1" kern="1200" dirty="0">
                          <a:solidFill>
                            <a:srgbClr val="000000"/>
                          </a:solidFill>
                          <a:effectLst/>
                          <a:latin typeface="+mn-lt"/>
                          <a:ea typeface="+mn-ea"/>
                          <a:cs typeface="+mn-cs"/>
                        </a:rPr>
                        <a:t>Five Pillars of Islam</a:t>
                      </a:r>
                      <a:r>
                        <a:rPr lang="en-GB" sz="900" kern="1200" dirty="0">
                          <a:solidFill>
                            <a:srgbClr val="000000"/>
                          </a:solidFill>
                          <a:effectLst/>
                          <a:latin typeface="+mn-lt"/>
                          <a:ea typeface="+mn-ea"/>
                          <a:cs typeface="+mn-cs"/>
                        </a:rPr>
                        <a:t>. </a:t>
                      </a:r>
                      <a:endParaRPr lang="en-GB" sz="900" dirty="0"/>
                    </a:p>
                    <a:p>
                      <a:pPr marL="171450" indent="-171450">
                        <a:buFont typeface="Arial" panose="020B0604020202020204" pitchFamily="34" charset="0"/>
                        <a:buChar char="•"/>
                      </a:pPr>
                      <a:r>
                        <a:rPr lang="en-GB" sz="900" b="1" kern="1200" dirty="0">
                          <a:solidFill>
                            <a:srgbClr val="000000"/>
                          </a:solidFill>
                          <a:effectLst/>
                          <a:latin typeface="+mn-lt"/>
                          <a:ea typeface="+mn-ea"/>
                          <a:cs typeface="+mn-cs"/>
                        </a:rPr>
                        <a:t>Shahadah: Muslims </a:t>
                      </a:r>
                      <a:r>
                        <a:rPr lang="en-GB" sz="900" kern="1200" dirty="0">
                          <a:solidFill>
                            <a:srgbClr val="000000"/>
                          </a:solidFill>
                          <a:effectLst/>
                          <a:latin typeface="+mn-lt"/>
                          <a:ea typeface="+mn-ea"/>
                          <a:cs typeface="+mn-cs"/>
                        </a:rPr>
                        <a:t>say a declaration of faith. </a:t>
                      </a:r>
                      <a:endParaRPr lang="en-GB" sz="900" dirty="0"/>
                    </a:p>
                    <a:p>
                      <a:pPr marL="171450" indent="-171450">
                        <a:buFont typeface="Arial" panose="020B0604020202020204" pitchFamily="34" charset="0"/>
                        <a:buChar char="•"/>
                      </a:pPr>
                      <a:r>
                        <a:rPr lang="en-GB" sz="900" b="1" kern="1200" dirty="0">
                          <a:solidFill>
                            <a:srgbClr val="000000"/>
                          </a:solidFill>
                          <a:effectLst/>
                          <a:latin typeface="+mn-lt"/>
                          <a:ea typeface="+mn-ea"/>
                          <a:cs typeface="+mn-cs"/>
                        </a:rPr>
                        <a:t>Salah: Muslims </a:t>
                      </a:r>
                      <a:r>
                        <a:rPr lang="en-GB" sz="900" kern="1200" dirty="0">
                          <a:solidFill>
                            <a:srgbClr val="000000"/>
                          </a:solidFill>
                          <a:effectLst/>
                          <a:latin typeface="+mn-lt"/>
                          <a:ea typeface="+mn-ea"/>
                          <a:cs typeface="+mn-cs"/>
                        </a:rPr>
                        <a:t>pray five times a day. Before prayer, they must wash themselves and then face </a:t>
                      </a:r>
                      <a:r>
                        <a:rPr lang="en-GB" sz="900" b="1" kern="1200" dirty="0">
                          <a:solidFill>
                            <a:srgbClr val="000000"/>
                          </a:solidFill>
                          <a:effectLst/>
                          <a:latin typeface="+mn-lt"/>
                          <a:ea typeface="+mn-ea"/>
                          <a:cs typeface="+mn-cs"/>
                        </a:rPr>
                        <a:t>Mecca </a:t>
                      </a:r>
                      <a:r>
                        <a:rPr lang="en-GB" sz="900" kern="1200" dirty="0">
                          <a:solidFill>
                            <a:srgbClr val="000000"/>
                          </a:solidFill>
                          <a:effectLst/>
                          <a:latin typeface="+mn-lt"/>
                          <a:ea typeface="+mn-ea"/>
                          <a:cs typeface="+mn-cs"/>
                        </a:rPr>
                        <a:t>whilst praying. </a:t>
                      </a:r>
                      <a:endParaRPr lang="en-GB" sz="900" dirty="0"/>
                    </a:p>
                    <a:p>
                      <a:pPr marL="171450" indent="-171450">
                        <a:buFont typeface="Arial" panose="020B0604020202020204" pitchFamily="34" charset="0"/>
                        <a:buChar char="•"/>
                      </a:pPr>
                      <a:r>
                        <a:rPr lang="en-GB" sz="900" b="1" kern="1200" dirty="0">
                          <a:solidFill>
                            <a:srgbClr val="000000"/>
                          </a:solidFill>
                          <a:effectLst/>
                          <a:latin typeface="+mn-lt"/>
                          <a:ea typeface="+mn-ea"/>
                          <a:cs typeface="+mn-cs"/>
                        </a:rPr>
                        <a:t>Zakat: Muslims </a:t>
                      </a:r>
                      <a:r>
                        <a:rPr lang="en-GB" sz="900" kern="1200" dirty="0">
                          <a:solidFill>
                            <a:srgbClr val="000000"/>
                          </a:solidFill>
                          <a:effectLst/>
                          <a:latin typeface="+mn-lt"/>
                          <a:ea typeface="+mn-ea"/>
                          <a:cs typeface="+mn-cs"/>
                        </a:rPr>
                        <a:t>must donate to charities. </a:t>
                      </a:r>
                    </a:p>
                    <a:p>
                      <a:pPr marL="171450" indent="-171450">
                        <a:buFont typeface="Arial" panose="020B0604020202020204" pitchFamily="34" charset="0"/>
                        <a:buChar char="•"/>
                      </a:pPr>
                      <a:r>
                        <a:rPr lang="en-GB" sz="900" b="1" kern="1200" dirty="0">
                          <a:solidFill>
                            <a:srgbClr val="000000"/>
                          </a:solidFill>
                          <a:effectLst/>
                          <a:latin typeface="+mn-lt"/>
                          <a:ea typeface="+mn-ea"/>
                          <a:cs typeface="+mn-cs"/>
                        </a:rPr>
                        <a:t>Sawm: Muslims </a:t>
                      </a:r>
                      <a:r>
                        <a:rPr lang="en-GB" sz="900" kern="1200" dirty="0">
                          <a:solidFill>
                            <a:srgbClr val="000000"/>
                          </a:solidFill>
                          <a:effectLst/>
                          <a:latin typeface="+mn-lt"/>
                          <a:ea typeface="+mn-ea"/>
                          <a:cs typeface="+mn-cs"/>
                        </a:rPr>
                        <a:t>fast for one month during a </a:t>
                      </a:r>
                      <a:endParaRPr lang="en-GB" sz="900" dirty="0"/>
                    </a:p>
                    <a:p>
                      <a:pPr marL="171450" indent="-171450">
                        <a:buFont typeface="Arial" panose="020B0604020202020204" pitchFamily="34" charset="0"/>
                        <a:buChar char="•"/>
                      </a:pPr>
                      <a:r>
                        <a:rPr lang="en-GB" sz="900" kern="1200" dirty="0">
                          <a:solidFill>
                            <a:srgbClr val="000000"/>
                          </a:solidFill>
                          <a:effectLst/>
                          <a:latin typeface="+mn-lt"/>
                          <a:ea typeface="+mn-ea"/>
                          <a:cs typeface="+mn-cs"/>
                        </a:rPr>
                        <a:t>time called </a:t>
                      </a:r>
                      <a:r>
                        <a:rPr lang="en-GB" sz="900" b="1" kern="1200" dirty="0">
                          <a:solidFill>
                            <a:srgbClr val="000000"/>
                          </a:solidFill>
                          <a:effectLst/>
                          <a:latin typeface="+mn-lt"/>
                          <a:ea typeface="+mn-ea"/>
                          <a:cs typeface="+mn-cs"/>
                        </a:rPr>
                        <a:t>Ramadan</a:t>
                      </a:r>
                      <a:r>
                        <a:rPr lang="en-GB" sz="900" kern="1200" dirty="0">
                          <a:solidFill>
                            <a:srgbClr val="000000"/>
                          </a:solidFill>
                          <a:effectLst/>
                          <a:latin typeface="+mn-lt"/>
                          <a:ea typeface="+mn-ea"/>
                          <a:cs typeface="+mn-cs"/>
                        </a:rPr>
                        <a:t>. </a:t>
                      </a:r>
                      <a:endParaRPr lang="en-GB" sz="900" dirty="0"/>
                    </a:p>
                    <a:p>
                      <a:pPr marL="171450" indent="-171450">
                        <a:buFont typeface="Arial" panose="020B0604020202020204" pitchFamily="34" charset="0"/>
                        <a:buChar char="•"/>
                      </a:pPr>
                      <a:r>
                        <a:rPr lang="en-GB" sz="900" b="1" kern="1200" dirty="0">
                          <a:solidFill>
                            <a:srgbClr val="000000"/>
                          </a:solidFill>
                          <a:effectLst/>
                          <a:latin typeface="+mn-lt"/>
                          <a:ea typeface="+mn-ea"/>
                          <a:cs typeface="+mn-cs"/>
                        </a:rPr>
                        <a:t>Hajj: Muslims </a:t>
                      </a:r>
                      <a:r>
                        <a:rPr lang="en-GB" sz="900" kern="1200" dirty="0">
                          <a:solidFill>
                            <a:srgbClr val="000000"/>
                          </a:solidFill>
                          <a:effectLst/>
                          <a:latin typeface="+mn-lt"/>
                          <a:ea typeface="+mn-ea"/>
                          <a:cs typeface="+mn-cs"/>
                        </a:rPr>
                        <a:t>have to travel to </a:t>
                      </a:r>
                      <a:r>
                        <a:rPr lang="en-GB" sz="900" b="1" kern="1200" dirty="0">
                          <a:solidFill>
                            <a:srgbClr val="000000"/>
                          </a:solidFill>
                          <a:effectLst/>
                          <a:latin typeface="+mn-lt"/>
                          <a:ea typeface="+mn-ea"/>
                          <a:cs typeface="+mn-cs"/>
                        </a:rPr>
                        <a:t>Mecca </a:t>
                      </a:r>
                      <a:r>
                        <a:rPr lang="en-GB" sz="900" kern="1200" dirty="0">
                          <a:solidFill>
                            <a:srgbClr val="000000"/>
                          </a:solidFill>
                          <a:effectLst/>
                          <a:latin typeface="+mn-lt"/>
                          <a:ea typeface="+mn-ea"/>
                          <a:cs typeface="+mn-cs"/>
                        </a:rPr>
                        <a:t>once in their lifetime, if they can afford to. </a:t>
                      </a:r>
                      <a:endParaRPr lang="en-GB" sz="900" dirty="0"/>
                    </a:p>
                    <a:p>
                      <a:pPr marL="171450" indent="-171450" algn="l">
                        <a:buFont typeface="Arial" panose="020B0604020202020204" pitchFamily="34" charset="0"/>
                        <a:buChar char="•"/>
                      </a:pPr>
                      <a:endParaRPr lang="en-GB" sz="900" b="0" dirty="0">
                        <a:solidFill>
                          <a:schemeClr val="tx1"/>
                        </a:solidFill>
                        <a:latin typeface="Century Gothic" panose="020B0502020202020204" pitchFamily="34" charset="0"/>
                        <a:cs typeface="Centaur" panose="020F0502020204030204" pitchFamily="34" charset="0"/>
                      </a:endParaRPr>
                    </a:p>
                  </a:txBody>
                  <a:tcPr marT="45728" marB="45728">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167087">
                <a:tc>
                  <a:txBody>
                    <a:bodyPr/>
                    <a:lstStyle/>
                    <a:p>
                      <a:r>
                        <a:rPr lang="en-GB" sz="1100" b="1" dirty="0">
                          <a:solidFill>
                            <a:srgbClr val="7C5DA3"/>
                          </a:solidFill>
                          <a:effectLst/>
                          <a:latin typeface="Twinkl"/>
                        </a:rPr>
                        <a:t>The Qur’an </a:t>
                      </a:r>
                      <a:endParaRPr lang="en-GB" sz="1400" dirty="0">
                        <a:solidFill>
                          <a:srgbClr val="7C5DA3"/>
                        </a:solidFill>
                        <a:effectLst/>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2"/>
                    </a:solidFill>
                  </a:tcPr>
                </a:tc>
                <a:tc>
                  <a:txBody>
                    <a:bodyPr/>
                    <a:lstStyle/>
                    <a:p>
                      <a:r>
                        <a:rPr lang="en-GB" sz="1100" dirty="0">
                          <a:solidFill>
                            <a:schemeClr val="tx1"/>
                          </a:solidFill>
                          <a:effectLst/>
                          <a:latin typeface="Twinkl"/>
                        </a:rPr>
                        <a:t>The holy book of </a:t>
                      </a:r>
                      <a:r>
                        <a:rPr lang="en-GB" sz="1100" b="1" dirty="0">
                          <a:solidFill>
                            <a:schemeClr val="tx1"/>
                          </a:solidFill>
                          <a:effectLst/>
                          <a:latin typeface="Twinkl"/>
                        </a:rPr>
                        <a:t>Islam</a:t>
                      </a:r>
                      <a:r>
                        <a:rPr lang="en-GB" sz="1100" dirty="0">
                          <a:solidFill>
                            <a:schemeClr val="tx1"/>
                          </a:solidFill>
                          <a:effectLst/>
                          <a:latin typeface="Twinkl"/>
                        </a:rPr>
                        <a:t>. </a:t>
                      </a:r>
                      <a:endParaRPr lang="en-GB" sz="1400" dirty="0">
                        <a:solidFill>
                          <a:schemeClr val="tx1"/>
                        </a:solidFill>
                        <a:effectLst/>
                      </a:endParaRPr>
                    </a:p>
                  </a:txBody>
                  <a:tcPr anchor="ct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147205399"/>
                  </a:ext>
                </a:extLst>
              </a:tr>
              <a:tr h="457870">
                <a:tc>
                  <a:txBody>
                    <a:bodyPr/>
                    <a:lstStyle/>
                    <a:p>
                      <a:r>
                        <a:rPr lang="en-GB" sz="1100" b="1" dirty="0">
                          <a:solidFill>
                            <a:srgbClr val="7C5DA3"/>
                          </a:solidFill>
                          <a:effectLst/>
                          <a:latin typeface="Twinkl"/>
                        </a:rPr>
                        <a:t>Ramadan </a:t>
                      </a:r>
                      <a:endParaRPr lang="en-GB" sz="1400" dirty="0">
                        <a:solidFill>
                          <a:srgbClr val="7C5DA3"/>
                        </a:solidFill>
                        <a:effectLst/>
                      </a:endParaRPr>
                    </a:p>
                  </a:txBody>
                  <a:tcPr anchor="ctr">
                    <a:lnT w="6350" cap="flat" cmpd="sng" algn="ctr">
                      <a:solidFill>
                        <a:schemeClr val="tx1"/>
                      </a:solidFill>
                      <a:prstDash val="solid"/>
                      <a:round/>
                      <a:headEnd type="none" w="med" len="med"/>
                      <a:tailEnd type="none" w="med" len="med"/>
                    </a:lnT>
                    <a:solidFill>
                      <a:schemeClr val="bg2"/>
                    </a:solidFill>
                  </a:tcPr>
                </a:tc>
                <a:tc>
                  <a:txBody>
                    <a:bodyPr/>
                    <a:lstStyle/>
                    <a:p>
                      <a:r>
                        <a:rPr lang="en-GB" sz="1100" dirty="0">
                          <a:solidFill>
                            <a:schemeClr val="tx1"/>
                          </a:solidFill>
                          <a:effectLst/>
                          <a:latin typeface="Twinkl"/>
                        </a:rPr>
                        <a:t>A </a:t>
                      </a:r>
                      <a:r>
                        <a:rPr lang="en-GB" sz="1100" b="1" dirty="0">
                          <a:solidFill>
                            <a:schemeClr val="tx1"/>
                          </a:solidFill>
                          <a:effectLst/>
                          <a:latin typeface="Twinkl"/>
                        </a:rPr>
                        <a:t>Muslim </a:t>
                      </a:r>
                      <a:r>
                        <a:rPr lang="en-GB" sz="1100" dirty="0">
                          <a:solidFill>
                            <a:schemeClr val="tx1"/>
                          </a:solidFill>
                          <a:effectLst/>
                          <a:latin typeface="Twinkl"/>
                        </a:rPr>
                        <a:t>festival where </a:t>
                      </a:r>
                      <a:r>
                        <a:rPr lang="en-GB" sz="1100" b="1" dirty="0">
                          <a:solidFill>
                            <a:schemeClr val="tx1"/>
                          </a:solidFill>
                          <a:effectLst/>
                          <a:latin typeface="Twinkl"/>
                        </a:rPr>
                        <a:t>Muslims fast </a:t>
                      </a:r>
                      <a:r>
                        <a:rPr lang="en-GB" sz="1100" dirty="0">
                          <a:solidFill>
                            <a:schemeClr val="tx1"/>
                          </a:solidFill>
                          <a:effectLst/>
                          <a:latin typeface="Twinkl"/>
                        </a:rPr>
                        <a:t>during the daylight and only eat after the sun has set. </a:t>
                      </a:r>
                      <a:endParaRPr lang="en-GB" sz="1400" dirty="0">
                        <a:solidFill>
                          <a:schemeClr val="tx1"/>
                        </a:solidFill>
                        <a:effectLst/>
                      </a:endParaRPr>
                    </a:p>
                  </a:txBody>
                  <a:tcPr anchor="ctr">
                    <a:lnT w="6350" cap="flat" cmpd="sng" algn="ctr">
                      <a:solidFill>
                        <a:schemeClr val="tx1"/>
                      </a:solidFill>
                      <a:prstDash val="solid"/>
                      <a:round/>
                      <a:headEnd type="none" w="med" len="med"/>
                      <a:tailEnd type="none" w="med" len="med"/>
                    </a:lnT>
                    <a:solidFill>
                      <a:schemeClr val="bg1"/>
                    </a:solidFill>
                  </a:tcPr>
                </a:tc>
                <a:tc vMerge="1">
                  <a:txBody>
                    <a:bodyPr/>
                    <a:lstStyle/>
                    <a:p>
                      <a:pPr marL="171450" lvl="0" indent="-171450" algn="l">
                        <a:buFont typeface="Wingdings" panose="05000000000000000000" pitchFamily="2" charset="2"/>
                        <a:buChar char="q"/>
                      </a:pPr>
                      <a:endParaRPr lang="en-GB" sz="1000" b="1" dirty="0">
                        <a:solidFill>
                          <a:schemeClr val="tx1"/>
                        </a:solidFill>
                        <a:latin typeface="Century Gothic" panose="020B0502020202020204" pitchFamily="34" charset="0"/>
                      </a:endParaRPr>
                    </a:p>
                  </a:txBody>
                  <a:tcPr/>
                </a:tc>
                <a:tc>
                  <a:txBody>
                    <a:bodyPr/>
                    <a:lstStyle/>
                    <a:p>
                      <a:pPr lvl="0" algn="l"/>
                      <a:r>
                        <a:rPr lang="en-GB" sz="1200" dirty="0"/>
                        <a:t>Why is pilgrimage- the Fifth Pillar important to Muslims?</a:t>
                      </a:r>
                      <a:endParaRPr lang="en-GB" sz="1200" b="1" dirty="0">
                        <a:solidFill>
                          <a:schemeClr val="bg1"/>
                        </a:solidFill>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0964512"/>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sp>
        <p:nvSpPr>
          <p:cNvPr id="2" name="Rectangle 1">
            <a:extLst>
              <a:ext uri="{FF2B5EF4-FFF2-40B4-BE49-F238E27FC236}">
                <a16:creationId xmlns:a16="http://schemas.microsoft.com/office/drawing/2014/main" id="{F96927E4-3638-D94B-921B-2279425BD04A}"/>
              </a:ext>
            </a:extLst>
          </p:cNvPr>
          <p:cNvSpPr/>
          <p:nvPr/>
        </p:nvSpPr>
        <p:spPr>
          <a:xfrm>
            <a:off x="328246" y="0"/>
            <a:ext cx="8491904" cy="770275"/>
          </a:xfrm>
          <a:prstGeom prst="rect">
            <a:avLst/>
          </a:prstGeom>
        </p:spPr>
        <p:txBody>
          <a:bodyPr wrap="square">
            <a:spAutoFit/>
          </a:bodyPr>
          <a:lstStyle/>
          <a:p>
            <a:pPr>
              <a:lnSpc>
                <a:spcPct val="115000"/>
              </a:lnSpc>
              <a:spcAft>
                <a:spcPts val="1000"/>
              </a:spcAft>
            </a:pPr>
            <a:r>
              <a:rPr lang="en-GB" sz="1600" i="1" dirty="0">
                <a:ea typeface="Calibri" panose="020F0502020204030204" pitchFamily="34" charset="0"/>
                <a:cs typeface="Times New Roman" panose="02020603050405020304" pitchFamily="18" charset="0"/>
              </a:rPr>
              <a:t>Keeping the 5 Pillars of Islam: How do Muslim beliefs make a difference to their way of living?</a:t>
            </a:r>
          </a:p>
          <a:p>
            <a:pPr algn="ctr">
              <a:lnSpc>
                <a:spcPct val="115000"/>
              </a:lnSpc>
              <a:spcAft>
                <a:spcPts val="1000"/>
              </a:spcAft>
            </a:pPr>
            <a:r>
              <a:rPr lang="en-GB" sz="1600" i="1" dirty="0">
                <a:ea typeface="Calibri" panose="020F0502020204030204" pitchFamily="34" charset="0"/>
                <a:cs typeface="Times New Roman" panose="02020603050405020304" pitchFamily="18" charset="0"/>
              </a:rPr>
              <a:t>Year 5</a:t>
            </a:r>
            <a:endParaRPr lang="en-GB" sz="1600" dirty="0">
              <a:ea typeface="Calibri" panose="020F0502020204030204" pitchFamily="34" charset="0"/>
              <a:cs typeface="Times New Roman" panose="02020603050405020304" pitchFamily="18" charset="0"/>
            </a:endParaRPr>
          </a:p>
        </p:txBody>
      </p:sp>
      <p:pic>
        <p:nvPicPr>
          <p:cNvPr id="5" name="Picture 4" descr="A picture containing building, clock, street, circuit&#10;&#10;Description automatically generated">
            <a:extLst>
              <a:ext uri="{FF2B5EF4-FFF2-40B4-BE49-F238E27FC236}">
                <a16:creationId xmlns:a16="http://schemas.microsoft.com/office/drawing/2014/main" id="{EE719393-8583-954D-90D9-A044DF0AD1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3800" y="2524341"/>
            <a:ext cx="1892300" cy="135890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B59CF47D-0247-E742-8BA3-D7E635869D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6938" y="687172"/>
            <a:ext cx="1981200" cy="2133600"/>
          </a:xfrm>
          <a:prstGeom prst="rect">
            <a:avLst/>
          </a:prstGeom>
        </p:spPr>
      </p:pic>
    </p:spTree>
    <p:extLst>
      <p:ext uri="{BB962C8B-B14F-4D97-AF65-F5344CB8AC3E}">
        <p14:creationId xmlns:p14="http://schemas.microsoft.com/office/powerpoint/2010/main" val="2679625810"/>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3600" i="1" dirty="0"/>
              <a:t>What matters most to Humanists? Year 5</a:t>
            </a:r>
            <a:br>
              <a:rPr lang="en-GB" sz="3600" dirty="0"/>
            </a:br>
            <a:br>
              <a:rPr lang="en-GB" sz="1050" dirty="0"/>
            </a:br>
            <a:endParaRPr lang="en-GB" altLang="en-US" sz="105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474217705"/>
              </p:ext>
            </p:extLst>
          </p:nvPr>
        </p:nvGraphicFramePr>
        <p:xfrm>
          <a:off x="66675" y="446244"/>
          <a:ext cx="9010651" cy="6614550"/>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55996">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69673">
                <a:tc rowSpan="2">
                  <a:txBody>
                    <a:bodyPr/>
                    <a:lstStyle/>
                    <a:p>
                      <a:pPr lvl="0"/>
                      <a:r>
                        <a:rPr lang="en-GB" sz="1600" dirty="0">
                          <a:solidFill>
                            <a:srgbClr val="7030A0"/>
                          </a:solidFill>
                        </a:rPr>
                        <a:t> Forgiveness</a:t>
                      </a:r>
                      <a:endParaRPr lang="en-GB" sz="1600" b="1" dirty="0">
                        <a:solidFill>
                          <a:srgbClr val="7030A0"/>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Forgiveness simply means you're letting go of feelings of resentment and vengeance.</a:t>
                      </a:r>
                      <a:endParaRPr lang="en-GB" sz="500" b="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endParaRPr lang="en-GB" sz="1100" dirty="0">
                        <a:latin typeface="Century Gothic" pitchFamily="34"/>
                      </a:endParaRPr>
                    </a:p>
                    <a:p>
                      <a:pPr lvl="0"/>
                      <a:r>
                        <a:rPr lang="en-GB" sz="1100" dirty="0"/>
                        <a:t>Do rules matter? Why?</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50858">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What codes for living do non – religious people use?</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66794">
                <a:tc rowSpan="2">
                  <a:txBody>
                    <a:bodyPr/>
                    <a:lstStyle/>
                    <a:p>
                      <a:pPr lvl="0"/>
                      <a:r>
                        <a:rPr lang="en-GB" sz="1600" dirty="0">
                          <a:solidFill>
                            <a:srgbClr val="7030A0"/>
                          </a:solidFill>
                        </a:rPr>
                        <a:t>Integrity</a:t>
                      </a:r>
                      <a:endParaRPr lang="en-GB" sz="1600" b="1" dirty="0">
                        <a:solidFill>
                          <a:srgbClr val="7030A0"/>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Integrity is the ability to act in ways that are consistent with the values, beliefs, and moral principles we claim to hold.</a:t>
                      </a:r>
                      <a:endParaRPr lang="en-GB" sz="100" b="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43072">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100" dirty="0"/>
                        <a:t>What do we know about good &amp; bad, right &amp; wrong?</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47293">
                <a:tc rowSpan="2">
                  <a:txBody>
                    <a:bodyPr/>
                    <a:lstStyle/>
                    <a:p>
                      <a:r>
                        <a:rPr lang="en-GB" sz="1600">
                          <a:solidFill>
                            <a:srgbClr val="7030A0"/>
                          </a:solidFill>
                        </a:rPr>
                        <a:t>Reciprocity</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A situation or relationship in which two people or groups agree to do something similar for each other, to allow each other to have the same rights</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100" dirty="0"/>
                        <a:t>What codes for living do Christians try to follow?</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626646">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What do we value?</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321262">
                <a:tc rowSpan="3">
                  <a:txBody>
                    <a:bodyPr/>
                    <a:lstStyle/>
                    <a:p>
                      <a:pPr lvl="0"/>
                      <a:r>
                        <a:rPr lang="en-GB" sz="1600" dirty="0">
                          <a:solidFill>
                            <a:srgbClr val="7030A0"/>
                          </a:solidFill>
                        </a:rPr>
                        <a:t>choice</a:t>
                      </a:r>
                      <a:endParaRPr lang="en-GB" sz="1600" b="1" dirty="0">
                        <a:solidFill>
                          <a:srgbClr val="7030A0"/>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 The act of picking between two or more possibilities .</a:t>
                      </a:r>
                      <a:endParaRPr lang="en-GB" sz="5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rgbClr val="7C5DA3"/>
                          </a:solidFill>
                          <a:latin typeface="Century Gothic" panose="020B0502020202020204" pitchFamily="34" charset="0"/>
                        </a:rPr>
                        <a:t>Sticky Knowledge</a:t>
                      </a:r>
                      <a:endParaRPr lang="en-GB" sz="1400" dirty="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0">
                <a:tc vMerge="1">
                  <a:txBody>
                    <a:bodyPr/>
                    <a:lstStyle/>
                    <a:p>
                      <a:endParaRPr lang="en-US"/>
                    </a:p>
                  </a:txBody>
                  <a:tcPr/>
                </a:tc>
                <a:tc vMerge="1">
                  <a:txBody>
                    <a:bodyPr/>
                    <a:lstStyle/>
                    <a:p>
                      <a:endParaRPr lang="en-US"/>
                    </a:p>
                  </a:txBody>
                  <a:tcPr/>
                </a:tc>
                <a:tc vMerge="1">
                  <a:txBody>
                    <a:bodyPr/>
                    <a:lstStyle/>
                    <a:p>
                      <a:endParaRPr lang="en-US"/>
                    </a:p>
                  </a:txBody>
                  <a:tcPr/>
                </a:tc>
                <a:tc rowSpan="3">
                  <a:txBody>
                    <a:bodyPr/>
                    <a:lstStyle/>
                    <a:p>
                      <a:pPr lvl="0" algn="ctr"/>
                      <a:r>
                        <a:rPr lang="en-GB" sz="14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150975">
                <a:tc vMerge="1">
                  <a:txBody>
                    <a:bodyPr/>
                    <a:lstStyle/>
                    <a:p>
                      <a:endParaRPr lang="en-GB"/>
                    </a:p>
                  </a:txBody>
                  <a:tcPr/>
                </a:tc>
                <a:tc vMerge="1">
                  <a:txBody>
                    <a:bodyPr/>
                    <a:lstStyle/>
                    <a:p>
                      <a:endParaRPr lang="en-GB"/>
                    </a:p>
                  </a:txBody>
                  <a:tcPr/>
                </a:tc>
                <a:tc rowSpan="3">
                  <a:txBody>
                    <a:bodyPr/>
                    <a:lstStyle/>
                    <a:p>
                      <a:pPr marL="171450" indent="-171450" algn="l">
                        <a:buFont typeface="Wingdings" panose="05000000000000000000" pitchFamily="2" charset="2"/>
                        <a:buChar char="q"/>
                      </a:pPr>
                      <a:r>
                        <a:rPr lang="en-GB" sz="1200" b="0" i="0" kern="1200" dirty="0">
                          <a:solidFill>
                            <a:srgbClr val="000000"/>
                          </a:solidFill>
                          <a:effectLst/>
                          <a:latin typeface="+mn-lt"/>
                          <a:ea typeface="+mn-ea"/>
                          <a:cs typeface="+mn-cs"/>
                        </a:rPr>
                        <a:t>Trusts to the scientific method when it comes to understanding how the universe works and rejects the idea of the supernatural.</a:t>
                      </a:r>
                      <a:endParaRPr lang="en-GB" sz="200" b="0" dirty="0">
                        <a:solidFill>
                          <a:schemeClr val="tx1"/>
                        </a:solidFill>
                        <a:latin typeface="Century Gothic" panose="020B0502020202020204" pitchFamily="34" charset="0"/>
                        <a:cs typeface="Centaur" panose="020F0502020204030204" pitchFamily="34" charset="0"/>
                      </a:endParaRPr>
                    </a:p>
                  </a:txBody>
                  <a:tcPr marT="45728" marB="45728">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801510198"/>
                  </a:ext>
                </a:extLst>
              </a:tr>
              <a:tr h="164974">
                <a:tc rowSpan="2">
                  <a:txBody>
                    <a:bodyPr/>
                    <a:lstStyle/>
                    <a:p>
                      <a:pPr lvl="0"/>
                      <a:r>
                        <a:rPr lang="en-GB" sz="1600" dirty="0">
                          <a:solidFill>
                            <a:srgbClr val="7030A0"/>
                          </a:solidFill>
                        </a:rPr>
                        <a:t>atheism</a:t>
                      </a:r>
                      <a:endParaRPr lang="en-GB" sz="1600" b="1" dirty="0">
                        <a:solidFill>
                          <a:srgbClr val="7030A0"/>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i="0" kern="1200" dirty="0">
                          <a:solidFill>
                            <a:srgbClr val="000000"/>
                          </a:solidFill>
                          <a:effectLst/>
                          <a:latin typeface="+mn-lt"/>
                          <a:ea typeface="+mn-ea"/>
                          <a:cs typeface="+mn-cs"/>
                        </a:rPr>
                        <a:t>Atheism</a:t>
                      </a:r>
                      <a:r>
                        <a:rPr lang="en-GB" sz="1100" b="0" i="0" kern="1200" dirty="0">
                          <a:solidFill>
                            <a:srgbClr val="000000"/>
                          </a:solidFill>
                          <a:effectLst/>
                          <a:latin typeface="+mn-lt"/>
                          <a:ea typeface="+mn-ea"/>
                          <a:cs typeface="+mn-cs"/>
                        </a:rPr>
                        <a:t> is rejecting belief that there is a god.</a:t>
                      </a:r>
                      <a:endParaRPr lang="en-GB" sz="5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vMerge="1">
                  <a:txBody>
                    <a:bodyPr/>
                    <a:lstStyle/>
                    <a:p>
                      <a:endParaRPr lang="en-GB"/>
                    </a:p>
                  </a:txBody>
                  <a:tcPr/>
                </a:tc>
                <a:extLst>
                  <a:ext uri="{0D108BD9-81ED-4DB2-BD59-A6C34878D82A}">
                    <a16:rowId xmlns:a16="http://schemas.microsoft.com/office/drawing/2014/main" val="3147205399"/>
                  </a:ext>
                </a:extLst>
              </a:tr>
              <a:tr h="310521">
                <a:tc vMerge="1">
                  <a:txBody>
                    <a:bodyPr/>
                    <a:lstStyle/>
                    <a:p>
                      <a:pPr lvl="0"/>
                      <a:endParaRPr lang="en-GB" sz="1600" b="1" dirty="0">
                        <a:solidFill>
                          <a:srgbClr val="7030A0"/>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5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indent="-171450" algn="l">
                        <a:buFont typeface="Wingdings" panose="05000000000000000000" pitchFamily="2" charset="2"/>
                        <a:buChar char="q"/>
                      </a:pPr>
                      <a:endParaRPr lang="en-GB" sz="200" b="0" dirty="0">
                        <a:solidFill>
                          <a:schemeClr val="tx1"/>
                        </a:solidFill>
                        <a:latin typeface="Century Gothic" panose="020B0502020202020204" pitchFamily="34" charset="0"/>
                        <a:cs typeface="Centaur" panose="020F050202020403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4">
                  <a:txBody>
                    <a:bodyPr/>
                    <a:lstStyle/>
                    <a:p>
                      <a:r>
                        <a:rPr lang="en-GB" sz="1200" dirty="0"/>
                        <a:t>The website </a:t>
                      </a:r>
                      <a:r>
                        <a:rPr lang="en-GB" sz="1200" dirty="0" err="1"/>
                        <a:t>www.understandinghumanism.org.uk</a:t>
                      </a:r>
                      <a:r>
                        <a:rPr lang="en-GB" sz="1200" dirty="0"/>
                        <a:t> is a key resource in teaching this topic.</a:t>
                      </a:r>
                      <a:endParaRPr lang="en-US" dirty="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49424607"/>
                  </a:ext>
                </a:extLst>
              </a:tr>
              <a:tr h="626471">
                <a:tc>
                  <a:txBody>
                    <a:bodyPr/>
                    <a:lstStyle/>
                    <a:p>
                      <a:pPr lvl="0"/>
                      <a:r>
                        <a:rPr lang="en-GB" sz="1600" dirty="0">
                          <a:solidFill>
                            <a:srgbClr val="7030A0"/>
                          </a:solidFill>
                        </a:rPr>
                        <a:t>morality</a:t>
                      </a:r>
                      <a:endParaRPr lang="en-GB" sz="1600" b="1" dirty="0">
                        <a:solidFill>
                          <a:srgbClr val="7030A0"/>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1100" b="1" i="0" kern="1200" dirty="0">
                          <a:solidFill>
                            <a:srgbClr val="000000"/>
                          </a:solidFill>
                          <a:effectLst/>
                          <a:latin typeface="+mn-lt"/>
                          <a:ea typeface="+mn-ea"/>
                          <a:cs typeface="+mn-cs"/>
                        </a:rPr>
                        <a:t>Morality</a:t>
                      </a:r>
                      <a:r>
                        <a:rPr lang="en-GB" sz="1100" b="0" i="0" kern="1200" dirty="0">
                          <a:solidFill>
                            <a:srgbClr val="000000"/>
                          </a:solidFill>
                          <a:effectLst/>
                          <a:latin typeface="+mn-lt"/>
                          <a:ea typeface="+mn-ea"/>
                          <a:cs typeface="+mn-cs"/>
                        </a:rPr>
                        <a:t> is the concept of doing the right thing</a:t>
                      </a:r>
                      <a:endParaRPr lang="en-GB" sz="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200" b="0" i="0" kern="1200" dirty="0">
                          <a:solidFill>
                            <a:srgbClr val="000000"/>
                          </a:solidFill>
                          <a:effectLst/>
                          <a:latin typeface="+mn-lt"/>
                          <a:ea typeface="+mn-ea"/>
                          <a:cs typeface="+mn-cs"/>
                        </a:rPr>
                        <a:t>Makes their ethical decisions based on reason, empathy, and a concern for human beings and other sentient animals</a:t>
                      </a:r>
                      <a:endParaRPr lang="en-GB" sz="2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984445">
                <a:tc>
                  <a:txBody>
                    <a:bodyPr/>
                    <a:lstStyle/>
                    <a:p>
                      <a:r>
                        <a:rPr lang="en-GB" sz="1600" dirty="0">
                          <a:solidFill>
                            <a:srgbClr val="7030A0"/>
                          </a:solidFill>
                        </a:rPr>
                        <a:t>values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They are the ethics we live by.</a:t>
                      </a:r>
                      <a:endParaRPr lang="en-GB" sz="1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200" b="0" i="0" kern="1200" dirty="0">
                          <a:solidFill>
                            <a:srgbClr val="000000"/>
                          </a:solidFill>
                          <a:effectLst/>
                          <a:latin typeface="+mn-lt"/>
                          <a:ea typeface="+mn-ea"/>
                          <a:cs typeface="+mn-cs"/>
                        </a:rPr>
                        <a:t>Believes that, in the absence of an afterlife and any discernible purpose to the universe, human beings can act to give their own lives meaning by seeking happiness in this life and helping others to do the same.</a:t>
                      </a:r>
                      <a:endParaRPr lang="en-GB" sz="3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dirty="0">
                        <a:solidFill>
                          <a:schemeClr val="tx1"/>
                        </a:solidFill>
                        <a:latin typeface="Century Gothic" pitchFamily="34"/>
                      </a:endParaRPr>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846885045"/>
                  </a:ext>
                </a:extLst>
              </a:tr>
              <a:tr h="732633">
                <a:tc>
                  <a:txBody>
                    <a:bodyPr/>
                    <a:lstStyle/>
                    <a:p>
                      <a:r>
                        <a:rPr lang="en-GB" sz="1600" dirty="0">
                          <a:solidFill>
                            <a:srgbClr val="7030A0"/>
                          </a:solidFill>
                        </a:rPr>
                        <a:t>consequences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050" b="0" i="0" kern="1200" dirty="0">
                          <a:solidFill>
                            <a:srgbClr val="000000"/>
                          </a:solidFill>
                          <a:effectLst/>
                          <a:latin typeface="+mn-lt"/>
                          <a:ea typeface="+mn-ea"/>
                          <a:cs typeface="+mn-cs"/>
                        </a:rPr>
                        <a:t>Something produced by a cause or following from a condition.</a:t>
                      </a:r>
                      <a:endParaRPr lang="en-GB" sz="400" dirty="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i="0" kern="1200" dirty="0">
                          <a:solidFill>
                            <a:srgbClr val="000000"/>
                          </a:solidFill>
                          <a:effectLst/>
                          <a:latin typeface="+mn-lt"/>
                          <a:ea typeface="+mn-ea"/>
                          <a:cs typeface="+mn-cs"/>
                        </a:rPr>
                        <a:t>China, India and Western Europe all have traditions of humanist thinking that can be traced back at least 2,500 years.</a:t>
                      </a:r>
                      <a:endParaRPr lang="en-GB" sz="7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2" name="Picture 1">
            <a:extLst>
              <a:ext uri="{FF2B5EF4-FFF2-40B4-BE49-F238E27FC236}">
                <a16:creationId xmlns:a16="http://schemas.microsoft.com/office/drawing/2014/main" id="{A1C7FB69-B55E-1044-A1FB-6CAAD065DA78}"/>
              </a:ext>
            </a:extLst>
          </p:cNvPr>
          <p:cNvPicPr>
            <a:picLocks noChangeAspect="1"/>
          </p:cNvPicPr>
          <p:nvPr/>
        </p:nvPicPr>
        <p:blipFill>
          <a:blip r:embed="rId2"/>
          <a:stretch>
            <a:fillRect/>
          </a:stretch>
        </p:blipFill>
        <p:spPr>
          <a:xfrm>
            <a:off x="3706921" y="549275"/>
            <a:ext cx="2557180" cy="2557180"/>
          </a:xfrm>
          <a:prstGeom prst="rect">
            <a:avLst/>
          </a:prstGeom>
        </p:spPr>
      </p:pic>
    </p:spTree>
    <p:extLst>
      <p:ext uri="{BB962C8B-B14F-4D97-AF65-F5344CB8AC3E}">
        <p14:creationId xmlns:p14="http://schemas.microsoft.com/office/powerpoint/2010/main" val="208580318"/>
      </p:ext>
    </p:extLst>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000" dirty="0"/>
              <a:t>How do Christians celebrate Christmas around the world? Year 5</a:t>
            </a:r>
            <a:br>
              <a:rPr lang="en-GB" sz="500" dirty="0"/>
            </a:br>
            <a:endParaRPr lang="en-GB" altLang="en-US" sz="5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378399365"/>
              </p:ext>
            </p:extLst>
          </p:nvPr>
        </p:nvGraphicFramePr>
        <p:xfrm>
          <a:off x="66675" y="549275"/>
          <a:ext cx="9010651" cy="6146416"/>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57198">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5162">
                <a:tc>
                  <a:txBody>
                    <a:bodyPr/>
                    <a:lstStyle/>
                    <a:p>
                      <a:pPr lvl="0"/>
                      <a:r>
                        <a:rPr lang="en-GB" sz="1400" b="1" dirty="0">
                          <a:solidFill>
                            <a:srgbClr val="7C5DA3"/>
                          </a:solidFill>
                          <a:latin typeface="Century Gothic" pitchFamily="34"/>
                        </a:rPr>
                        <a:t>Advent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000000"/>
                          </a:solidFill>
                          <a:effectLst/>
                          <a:latin typeface="Arial" panose="020B0604020202020204" pitchFamily="34" charset="0"/>
                          <a:ea typeface="+mn-ea"/>
                          <a:cs typeface="Arial" panose="020B0604020202020204" pitchFamily="34" charset="0"/>
                        </a:rPr>
                        <a:t>The period beginning on the 4th Sunday before Christmas. Literal translation is “coming” so this is a time of preparation. </a:t>
                      </a:r>
                      <a:endParaRPr lang="en-GB"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US" sz="1100" dirty="0"/>
                        <a:t>How do Christians celebrate Christmas?</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98279">
                <a:tc>
                  <a:txBody>
                    <a:bodyPr/>
                    <a:lstStyle/>
                    <a:p>
                      <a:r>
                        <a:rPr lang="en-GB" sz="1400" b="1">
                          <a:solidFill>
                            <a:srgbClr val="7C5DA3"/>
                          </a:solidFill>
                          <a:latin typeface="Century Gothic" pitchFamily="34"/>
                        </a:rPr>
                        <a:t>Incarnation</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000000"/>
                          </a:solidFill>
                          <a:effectLst/>
                          <a:latin typeface="Arial" panose="020B0604020202020204" pitchFamily="34" charset="0"/>
                          <a:ea typeface="+mn-ea"/>
                          <a:cs typeface="Arial" panose="020B0604020202020204" pitchFamily="34" charset="0"/>
                        </a:rPr>
                        <a:t>The Christian belief that God took human form in Jesus Christ. </a:t>
                      </a:r>
                      <a:endParaRPr lang="en-GB" sz="1200" dirty="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r>
                        <a:rPr lang="en-US" sz="1100" dirty="0"/>
                        <a:t>What do other countries do to celebrate Christmas?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662878">
                <a:tc rowSpan="2">
                  <a:txBody>
                    <a:bodyPr/>
                    <a:lstStyle/>
                    <a:p>
                      <a:r>
                        <a:rPr lang="en-US" sz="1400" b="1" dirty="0">
                          <a:solidFill>
                            <a:srgbClr val="7C5DA3"/>
                          </a:solidFill>
                          <a:latin typeface="Century Gothic" pitchFamily="34"/>
                        </a:rPr>
                        <a:t>L</a:t>
                      </a:r>
                      <a:r>
                        <a:rPr lang="en-GB" sz="1400" b="1" dirty="0" err="1">
                          <a:solidFill>
                            <a:srgbClr val="7C5DA3"/>
                          </a:solidFill>
                          <a:latin typeface="Century Gothic" pitchFamily="34"/>
                        </a:rPr>
                        <a:t>ille</a:t>
                      </a:r>
                      <a:r>
                        <a:rPr lang="en-GB" sz="1400" b="1" dirty="0">
                          <a:solidFill>
                            <a:srgbClr val="7C5DA3"/>
                          </a:solidFill>
                          <a:latin typeface="Century Gothic" pitchFamily="34"/>
                        </a:rPr>
                        <a:t> </a:t>
                      </a:r>
                      <a:r>
                        <a:rPr lang="en-GB" sz="1400" b="1" dirty="0" err="1">
                          <a:solidFill>
                            <a:srgbClr val="7C5DA3"/>
                          </a:solidFill>
                          <a:latin typeface="Century Gothic" pitchFamily="34"/>
                        </a:rPr>
                        <a:t>Juleaften</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A Norwegian celebration before Christmas Eve.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How does the church prepare for Christmas?</a:t>
                      </a:r>
                      <a:endParaRPr lang="en-GB" sz="1100" dirty="0"/>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160747">
                <a:tc vMerge="1">
                  <a:txBody>
                    <a:bodyPr/>
                    <a:lstStyle/>
                    <a:p>
                      <a:pPr lvl="0"/>
                      <a:r>
                        <a:rPr lang="en-GB" sz="1400" b="1" dirty="0">
                          <a:solidFill>
                            <a:srgbClr val="7C5DA3"/>
                          </a:solidFill>
                          <a:latin typeface="Century Gothic" pitchFamily="34"/>
                        </a:rPr>
                        <a:t>Three wise men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err="1">
                          <a:solidFill>
                            <a:schemeClr val="tx1"/>
                          </a:solidFill>
                          <a:latin typeface="Century Gothic" pitchFamily="34"/>
                        </a:rPr>
                        <a:t>Melchoir</a:t>
                      </a:r>
                      <a:r>
                        <a:rPr lang="en-GB" sz="1100" dirty="0">
                          <a:solidFill>
                            <a:schemeClr val="tx1"/>
                          </a:solidFill>
                          <a:latin typeface="Century Gothic" pitchFamily="34"/>
                        </a:rPr>
                        <a:t> -a Persian Scholar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Caspar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Balthazar – a Babylonian scholar</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635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Why is Christmas known as Good news?</a:t>
                      </a:r>
                      <a:endParaRPr lang="en-GB" sz="1100" dirty="0"/>
                    </a:p>
                  </a:txBody>
                  <a:tcPr marT="45728" marB="45728">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79793378"/>
                  </a:ext>
                </a:extLst>
              </a:tr>
              <a:tr h="265989">
                <a:tc rowSpan="2">
                  <a:txBody>
                    <a:bodyPr/>
                    <a:lstStyle/>
                    <a:p>
                      <a:r>
                        <a:rPr lang="en-US" sz="1400" b="1" dirty="0">
                          <a:solidFill>
                            <a:srgbClr val="7C5DA3"/>
                          </a:solidFill>
                          <a:latin typeface="Century Gothic" pitchFamily="34"/>
                        </a:rPr>
                        <a:t>S</a:t>
                      </a:r>
                      <a:r>
                        <a:rPr lang="en-GB" sz="1400" b="1" dirty="0" err="1">
                          <a:solidFill>
                            <a:srgbClr val="7C5DA3"/>
                          </a:solidFill>
                          <a:latin typeface="Century Gothic" pitchFamily="34"/>
                        </a:rPr>
                        <a:t>interklaas</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US" sz="1200" dirty="0">
                          <a:latin typeface="Arial" panose="020B0604020202020204" pitchFamily="34" charset="0"/>
                          <a:cs typeface="Arial" panose="020B0604020202020204" pitchFamily="34" charset="0"/>
                        </a:rPr>
                        <a:t>Based on the historical figure of Saint Nicholas </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T="45728" marB="45728"/>
                </a:tc>
                <a:extLst>
                  <a:ext uri="{0D108BD9-81ED-4DB2-BD59-A6C34878D82A}">
                    <a16:rowId xmlns:a16="http://schemas.microsoft.com/office/drawing/2014/main" val="1869579667"/>
                  </a:ext>
                </a:extLst>
              </a:tr>
              <a:tr h="41659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US" sz="1100" dirty="0"/>
                        <a:t>What would Mary’s journey have been like?</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177785">
                <a:tc rowSpan="3">
                  <a:txBody>
                    <a:bodyPr/>
                    <a:lstStyle/>
                    <a:p>
                      <a:r>
                        <a:rPr lang="en-US" sz="1400" b="1" dirty="0">
                          <a:solidFill>
                            <a:srgbClr val="7C5DA3"/>
                          </a:solidFill>
                          <a:latin typeface="Century Gothic" pitchFamily="34"/>
                        </a:rPr>
                        <a:t>O</a:t>
                      </a:r>
                      <a:r>
                        <a:rPr lang="en-GB" sz="1400" b="1" dirty="0" err="1">
                          <a:solidFill>
                            <a:srgbClr val="7C5DA3"/>
                          </a:solidFill>
                          <a:latin typeface="Century Gothic" pitchFamily="34"/>
                        </a:rPr>
                        <a:t>rthodox</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US" sz="1200" dirty="0">
                          <a:latin typeface="Arial" panose="020B0604020202020204" pitchFamily="34" charset="0"/>
                          <a:cs typeface="Arial" panose="020B0604020202020204" pitchFamily="34" charset="0"/>
                        </a:rPr>
                        <a:t>Agreed set of beliefs.</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r>
                        <a:rPr lang="en-GB" sz="1200" b="0" i="0" kern="1200" dirty="0">
                          <a:solidFill>
                            <a:srgbClr val="000000"/>
                          </a:solidFill>
                          <a:effectLst/>
                          <a:latin typeface="+mn-lt"/>
                          <a:ea typeface="+mn-ea"/>
                          <a:cs typeface="+mn-cs"/>
                        </a:rPr>
                        <a:t>Mary and Joseph travelled to Bethlehem to participate in a census ordered by the Roman emperor Caesar Augustus. </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0966704"/>
                  </a:ext>
                </a:extLst>
              </a:tr>
              <a:tr h="270990">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a:txBody>
                    <a:bodyPr/>
                    <a:lstStyle/>
                    <a:p>
                      <a:pPr lvl="0" algn="ctr"/>
                      <a:r>
                        <a:rPr lang="en-GB" sz="1100"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142958">
                <a:tc vMerge="1">
                  <a:txBody>
                    <a:bodyPr/>
                    <a:lstStyle/>
                    <a:p>
                      <a:pPr lvl="0"/>
                      <a:r>
                        <a:rPr lang="en-GB" sz="1400" b="1" dirty="0">
                          <a:solidFill>
                            <a:srgbClr val="7C5DA3"/>
                          </a:solidFill>
                          <a:latin typeface="Century Gothic" pitchFamily="34"/>
                        </a:rPr>
                        <a:t>Archangel</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Century Gothic" pitchFamily="34"/>
                        </a:rPr>
                        <a:t>Angle of high rank</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rowSpan="2">
                  <a:txBody>
                    <a:bodyPr/>
                    <a:lstStyle/>
                    <a:p>
                      <a:pPr marL="0" lvl="0" indent="0">
                        <a:buFont typeface="Arial" panose="020B0604020202020204" pitchFamily="34" charset="0"/>
                        <a:buNone/>
                      </a:pPr>
                      <a:endParaRPr lang="en-GB" sz="1050" dirty="0">
                        <a:solidFill>
                          <a:schemeClr val="tx1"/>
                        </a:solidFill>
                        <a:latin typeface="Century Gothic" pitchFamily="34"/>
                      </a:endParaRPr>
                    </a:p>
                    <a:p>
                      <a:pPr marL="0" lvl="0" indent="0">
                        <a:buFont typeface="Arial" panose="020B0604020202020204" pitchFamily="34" charset="0"/>
                        <a:buNone/>
                      </a:pPr>
                      <a:endParaRPr lang="en-GB" sz="1050" dirty="0">
                        <a:solidFill>
                          <a:schemeClr val="tx1"/>
                        </a:solidFill>
                        <a:latin typeface="Century Gothic" pitchFamily="34"/>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err="1">
                          <a:solidFill>
                            <a:srgbClr val="000000"/>
                          </a:solidFill>
                          <a:effectLst/>
                          <a:latin typeface="+mn-lt"/>
                          <a:ea typeface="+mn-ea"/>
                          <a:cs typeface="+mn-cs"/>
                        </a:rPr>
                        <a:t>www.bbc.co.uk</a:t>
                      </a:r>
                      <a:r>
                        <a:rPr lang="en-GB" sz="1200" kern="1200" dirty="0">
                          <a:solidFill>
                            <a:srgbClr val="000000"/>
                          </a:solidFill>
                          <a:effectLst/>
                          <a:latin typeface="+mn-lt"/>
                          <a:ea typeface="+mn-ea"/>
                          <a:cs typeface="+mn-cs"/>
                        </a:rPr>
                        <a:t>/education/clips/zshyr82 T </a:t>
                      </a:r>
                      <a:endParaRPr lang="en-GB" sz="1000" dirty="0"/>
                    </a:p>
                    <a:p>
                      <a:pPr marL="0" lvl="0" indent="0">
                        <a:buFont typeface="Arial" panose="020B0604020202020204" pitchFamily="34" charset="0"/>
                        <a:buNone/>
                      </a:pPr>
                      <a:endParaRPr lang="en-GB" sz="1050" dirty="0">
                        <a:solidFill>
                          <a:schemeClr val="tx1"/>
                        </a:solidFill>
                        <a:latin typeface="Century Gothic" pitchFamily="34"/>
                      </a:endParaRPr>
                    </a:p>
                  </a:txBody>
                  <a:tcPr marT="45728" marB="45728"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47205399"/>
                  </a:ext>
                </a:extLst>
              </a:tr>
              <a:tr h="1331205">
                <a:tc>
                  <a:txBody>
                    <a:bodyPr/>
                    <a:lstStyle/>
                    <a:p>
                      <a:pPr lvl="0"/>
                      <a:r>
                        <a:rPr lang="en-GB" sz="1400" b="1" dirty="0">
                          <a:solidFill>
                            <a:srgbClr val="7C5DA3"/>
                          </a:solidFill>
                          <a:latin typeface="Century Gothic" pitchFamily="34"/>
                        </a:rPr>
                        <a:t>Magi</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US" sz="1200" dirty="0">
                          <a:solidFill>
                            <a:schemeClr val="tx1"/>
                          </a:solidFill>
                          <a:latin typeface="Arial" panose="020B0604020202020204" pitchFamily="34" charset="0"/>
                          <a:cs typeface="Arial" panose="020B0604020202020204" pitchFamily="34" charset="0"/>
                        </a:rPr>
                        <a:t>The noble pilgrims who followed the star to Jesus.</a:t>
                      </a:r>
                      <a:endParaRPr lang="en-GB" sz="1200" dirty="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200" b="0" i="0" kern="1200" dirty="0">
                          <a:solidFill>
                            <a:srgbClr val="000000"/>
                          </a:solidFill>
                          <a:effectLst/>
                          <a:latin typeface="+mn-lt"/>
                          <a:ea typeface="+mn-ea"/>
                          <a:cs typeface="+mn-cs"/>
                        </a:rPr>
                        <a:t>Jesus was born prior to 4 BC. We know this because Herod the Great, the Roman-supported king in Judea who tried to kill baby Jesus, died in 4 BC..</a:t>
                      </a:r>
                      <a:endParaRPr lang="en-GB" sz="200" b="0" dirty="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dirty="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2" name="Picture 1">
            <a:extLst>
              <a:ext uri="{FF2B5EF4-FFF2-40B4-BE49-F238E27FC236}">
                <a16:creationId xmlns:a16="http://schemas.microsoft.com/office/drawing/2014/main" id="{AB77050F-F4C1-7447-AD92-EA6C98C20A21}"/>
              </a:ext>
            </a:extLst>
          </p:cNvPr>
          <p:cNvPicPr>
            <a:picLocks noChangeAspect="1"/>
          </p:cNvPicPr>
          <p:nvPr/>
        </p:nvPicPr>
        <p:blipFill>
          <a:blip r:embed="rId2"/>
          <a:stretch>
            <a:fillRect/>
          </a:stretch>
        </p:blipFill>
        <p:spPr>
          <a:xfrm>
            <a:off x="3606800" y="510960"/>
            <a:ext cx="3289300" cy="2463800"/>
          </a:xfrm>
          <a:prstGeom prst="rect">
            <a:avLst/>
          </a:prstGeom>
        </p:spPr>
      </p:pic>
    </p:spTree>
    <p:extLst>
      <p:ext uri="{BB962C8B-B14F-4D97-AF65-F5344CB8AC3E}">
        <p14:creationId xmlns:p14="http://schemas.microsoft.com/office/powerpoint/2010/main" val="768720486"/>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8E7DC96E-9796-4972-F6AA-4043F1884E00}"/>
              </a:ext>
            </a:extLst>
          </p:cNvPr>
          <p:cNvGraphicFramePr>
            <a:graphicFrameLocks noGrp="1"/>
          </p:cNvGraphicFramePr>
          <p:nvPr>
            <p:extLst>
              <p:ext uri="{D42A27DB-BD31-4B8C-83A1-F6EECF244321}">
                <p14:modId xmlns:p14="http://schemas.microsoft.com/office/powerpoint/2010/main" val="3303398973"/>
              </p:ext>
            </p:extLst>
          </p:nvPr>
        </p:nvGraphicFramePr>
        <p:xfrm>
          <a:off x="410044" y="686825"/>
          <a:ext cx="8452963" cy="6064269"/>
        </p:xfrm>
        <a:graphic>
          <a:graphicData uri="http://schemas.openxmlformats.org/drawingml/2006/table">
            <a:tbl>
              <a:tblPr firstRow="1" bandRow="1">
                <a:tableStyleId>{5C22544A-7EE6-4342-B048-85BDC9FD1C3A}</a:tableStyleId>
              </a:tblPr>
              <a:tblGrid>
                <a:gridCol w="1242948">
                  <a:extLst>
                    <a:ext uri="{9D8B030D-6E8A-4147-A177-3AD203B41FA5}">
                      <a16:colId xmlns:a16="http://schemas.microsoft.com/office/drawing/2014/main" val="4066568356"/>
                    </a:ext>
                  </a:extLst>
                </a:gridCol>
                <a:gridCol w="2604328">
                  <a:extLst>
                    <a:ext uri="{9D8B030D-6E8A-4147-A177-3AD203B41FA5}">
                      <a16:colId xmlns:a16="http://schemas.microsoft.com/office/drawing/2014/main" val="4053885766"/>
                    </a:ext>
                  </a:extLst>
                </a:gridCol>
                <a:gridCol w="2393357">
                  <a:extLst>
                    <a:ext uri="{9D8B030D-6E8A-4147-A177-3AD203B41FA5}">
                      <a16:colId xmlns:a16="http://schemas.microsoft.com/office/drawing/2014/main" val="944938687"/>
                    </a:ext>
                  </a:extLst>
                </a:gridCol>
                <a:gridCol w="2212330">
                  <a:extLst>
                    <a:ext uri="{9D8B030D-6E8A-4147-A177-3AD203B41FA5}">
                      <a16:colId xmlns:a16="http://schemas.microsoft.com/office/drawing/2014/main" val="3499585031"/>
                    </a:ext>
                  </a:extLst>
                </a:gridCol>
              </a:tblGrid>
              <a:tr h="363372">
                <a:tc gridSpan="2">
                  <a:txBody>
                    <a:bodyPr/>
                    <a:lstStyle/>
                    <a:p>
                      <a:pPr algn="ctr" rtl="0" fontAlgn="base"/>
                      <a:r>
                        <a:rPr lang="en-GB" sz="1500" dirty="0">
                          <a:effectLst/>
                        </a:rPr>
                        <a:t>Subject Specific Vocabulary​</a:t>
                      </a:r>
                      <a:endParaRPr lang="en-GB" sz="1500" b="1" dirty="0">
                        <a:solidFill>
                          <a:srgbClr val="FFFFFF"/>
                        </a:solidFill>
                        <a:effectLst/>
                      </a:endParaRPr>
                    </a:p>
                  </a:txBody>
                  <a:tcPr marL="76482" marR="76482" marT="38241" marB="38241" anchor="ctr"/>
                </a:tc>
                <a:tc hMerge="1">
                  <a:txBody>
                    <a:bodyPr/>
                    <a:lstStyle/>
                    <a:p>
                      <a:endParaRPr lang="en-US"/>
                    </a:p>
                  </a:txBody>
                  <a:tcPr/>
                </a:tc>
                <a:tc rowSpan="5">
                  <a:txBody>
                    <a:bodyPr/>
                    <a:lstStyle/>
                    <a:p>
                      <a:pPr rtl="0" fontAlgn="auto"/>
                      <a:r>
                        <a:rPr lang="en-GB" sz="1200" dirty="0">
                          <a:effectLst/>
                        </a:rPr>
                        <a:t>​</a:t>
                      </a:r>
                      <a:endParaRPr lang="en-GB" sz="1200" b="1">
                        <a:solidFill>
                          <a:srgbClr val="FFFFFF"/>
                        </a:solidFill>
                        <a:effectLst/>
                        <a:latin typeface="Century Gothic"/>
                      </a:endParaRPr>
                    </a:p>
                  </a:txBody>
                  <a:tcPr marL="76482" marR="76482" marT="38241" marB="38241"/>
                </a:tc>
                <a:tc>
                  <a:txBody>
                    <a:bodyPr/>
                    <a:lstStyle/>
                    <a:p>
                      <a:pPr algn="ctr" rtl="0" fontAlgn="base"/>
                      <a:r>
                        <a:rPr lang="en-GB" sz="1500" dirty="0">
                          <a:effectLst/>
                        </a:rPr>
                        <a:t>Questions​</a:t>
                      </a:r>
                      <a:endParaRPr lang="en-GB" sz="1500" b="1" dirty="0">
                        <a:solidFill>
                          <a:srgbClr val="FFFFFF"/>
                        </a:solidFill>
                        <a:effectLst/>
                      </a:endParaRPr>
                    </a:p>
                  </a:txBody>
                  <a:tcPr marL="76482" marR="76482" marT="38241" marB="38241" anchor="ctr"/>
                </a:tc>
                <a:extLst>
                  <a:ext uri="{0D108BD9-81ED-4DB2-BD59-A6C34878D82A}">
                    <a16:rowId xmlns:a16="http://schemas.microsoft.com/office/drawing/2014/main" val="768434571"/>
                  </a:ext>
                </a:extLst>
              </a:tr>
              <a:tr h="496610">
                <a:tc>
                  <a:txBody>
                    <a:bodyPr/>
                    <a:lstStyle/>
                    <a:p>
                      <a:pPr lvl="0">
                        <a:buNone/>
                      </a:pPr>
                      <a:r>
                        <a:rPr lang="en-GB" sz="2000" b="0" i="0" u="none" strike="noStrike" noProof="0" dirty="0">
                          <a:solidFill>
                            <a:srgbClr val="7030A0"/>
                          </a:solidFill>
                          <a:effectLst/>
                          <a:latin typeface="Calibri"/>
                        </a:rPr>
                        <a:t>Pilgrim </a:t>
                      </a:r>
                    </a:p>
                  </a:txBody>
                  <a:tcPr marL="76482" marR="76482" marT="38241" marB="38241"/>
                </a:tc>
                <a:tc>
                  <a:txBody>
                    <a:bodyPr/>
                    <a:lstStyle/>
                    <a:p>
                      <a:pPr lvl="0">
                        <a:buNone/>
                      </a:pPr>
                      <a:r>
                        <a:rPr lang="en-GB" sz="1400" b="0" i="0" u="none" strike="noStrike" baseline="0" noProof="0" dirty="0">
                          <a:solidFill>
                            <a:srgbClr val="212529"/>
                          </a:solidFill>
                          <a:effectLst/>
                          <a:latin typeface="Calibri"/>
                        </a:rPr>
                        <a:t>one who travels to a shrine or holy place as a devotee</a:t>
                      </a:r>
                      <a:endParaRPr lang="en-US" sz="1400"/>
                    </a:p>
                  </a:txBody>
                  <a:tcPr marL="76482" marR="76482" marT="38241" marB="38241"/>
                </a:tc>
                <a:tc vMerge="1">
                  <a:txBody>
                    <a:bodyPr/>
                    <a:lstStyle/>
                    <a:p>
                      <a:endParaRPr lang="en-US"/>
                    </a:p>
                  </a:txBody>
                  <a:tcPr/>
                </a:tc>
                <a:tc rowSpan="2">
                  <a:txBody>
                    <a:bodyPr/>
                    <a:lstStyle/>
                    <a:p>
                      <a:pPr lvl="0">
                        <a:buNone/>
                      </a:pPr>
                      <a:r>
                        <a:rPr lang="en-GB" sz="1200" b="0" i="0" u="none" strike="noStrike" noProof="0" dirty="0">
                          <a:effectLst/>
                          <a:latin typeface="Calibri"/>
                        </a:rPr>
                        <a:t>What is a pilgrim?</a:t>
                      </a:r>
                      <a:endParaRPr lang="en-US" sz="1200"/>
                    </a:p>
                  </a:txBody>
                  <a:tcPr marL="76482" marR="76482" marT="38241" marB="38241"/>
                </a:tc>
                <a:extLst>
                  <a:ext uri="{0D108BD9-81ED-4DB2-BD59-A6C34878D82A}">
                    <a16:rowId xmlns:a16="http://schemas.microsoft.com/office/drawing/2014/main" val="3107154734"/>
                  </a:ext>
                </a:extLst>
              </a:tr>
              <a:tr h="375485">
                <a:tc rowSpan="2">
                  <a:txBody>
                    <a:bodyPr/>
                    <a:lstStyle/>
                    <a:p>
                      <a:pPr lvl="0">
                        <a:buNone/>
                      </a:pPr>
                      <a:r>
                        <a:rPr lang="en-GB" sz="2000" b="0" i="0" u="none" strike="noStrike" noProof="0" dirty="0">
                          <a:solidFill>
                            <a:srgbClr val="7030A0"/>
                          </a:solidFill>
                          <a:effectLst/>
                          <a:latin typeface="Calibri"/>
                        </a:rPr>
                        <a:t>Pilgrimage </a:t>
                      </a:r>
                    </a:p>
                  </a:txBody>
                  <a:tcPr marL="76482" marR="76482" marT="38241" marB="38241"/>
                </a:tc>
                <a:tc rowSpan="2">
                  <a:txBody>
                    <a:bodyPr/>
                    <a:lstStyle/>
                    <a:p>
                      <a:pPr lvl="0">
                        <a:buNone/>
                      </a:pPr>
                      <a:endParaRPr lang="en-GB" sz="1400" b="0" i="0" u="none" strike="noStrike" baseline="0" noProof="0" dirty="0">
                        <a:solidFill>
                          <a:srgbClr val="212529"/>
                        </a:solidFill>
                        <a:effectLst/>
                        <a:highlight>
                          <a:srgbClr val="FFFFFF"/>
                        </a:highlight>
                        <a:latin typeface="Calibri"/>
                      </a:endParaRPr>
                    </a:p>
                    <a:p>
                      <a:pPr lvl="0">
                        <a:buNone/>
                      </a:pPr>
                      <a:r>
                        <a:rPr lang="en-GB" sz="1400" b="0" i="0" u="none" strike="noStrike" baseline="0" noProof="0" dirty="0">
                          <a:solidFill>
                            <a:srgbClr val="212529"/>
                          </a:solidFill>
                          <a:effectLst/>
                          <a:latin typeface="Calibri"/>
                        </a:rPr>
                        <a:t>A journey of a pilgrim</a:t>
                      </a:r>
                    </a:p>
                  </a:txBody>
                  <a:tcPr marL="76482" marR="76482" marT="38241" marB="38241"/>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436164019"/>
                  </a:ext>
                </a:extLst>
              </a:tr>
              <a:tr h="30281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buNone/>
                      </a:pPr>
                      <a:r>
                        <a:rPr lang="en-GB" sz="1200" b="0" i="0" u="none" strike="noStrike" noProof="0" dirty="0">
                          <a:effectLst/>
                          <a:latin typeface="Calibri"/>
                        </a:rPr>
                        <a:t>Why do Muslims place so much value on Pilgrimage to Makkah? </a:t>
                      </a:r>
                      <a:endParaRPr lang="en-US" sz="1200"/>
                    </a:p>
                  </a:txBody>
                  <a:tcPr marL="76482" marR="76482" marT="38241" marB="38241"/>
                </a:tc>
                <a:extLst>
                  <a:ext uri="{0D108BD9-81ED-4DB2-BD59-A6C34878D82A}">
                    <a16:rowId xmlns:a16="http://schemas.microsoft.com/office/drawing/2014/main" val="3556011069"/>
                  </a:ext>
                </a:extLst>
              </a:tr>
              <a:tr h="690409">
                <a:tc>
                  <a:txBody>
                    <a:bodyPr/>
                    <a:lstStyle/>
                    <a:p>
                      <a:pPr rtl="0" fontAlgn="base"/>
                      <a:r>
                        <a:rPr lang="en-GB" sz="2000" dirty="0">
                          <a:solidFill>
                            <a:srgbClr val="7030A0"/>
                          </a:solidFill>
                          <a:effectLst/>
                        </a:rPr>
                        <a:t>Journey</a:t>
                      </a:r>
                    </a:p>
                  </a:txBody>
                  <a:tcPr marL="76482" marR="76482" marT="38241" marB="38241"/>
                </a:tc>
                <a:tc>
                  <a:txBody>
                    <a:bodyPr/>
                    <a:lstStyle/>
                    <a:p>
                      <a:pPr lvl="0">
                        <a:buNone/>
                      </a:pPr>
                      <a:r>
                        <a:rPr lang="en-GB" sz="1400" b="0" i="0" u="none" strike="noStrike" baseline="0" noProof="0" dirty="0">
                          <a:solidFill>
                            <a:srgbClr val="000000"/>
                          </a:solidFill>
                          <a:effectLst/>
                          <a:latin typeface="Calibri"/>
                        </a:rPr>
                        <a:t>something suggesting travel or passage from one place to another</a:t>
                      </a:r>
                      <a:endParaRPr lang="en-US" sz="1400"/>
                    </a:p>
                  </a:txBody>
                  <a:tcPr marL="76482" marR="76482" marT="38241" marB="38241"/>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20959276"/>
                  </a:ext>
                </a:extLst>
              </a:tr>
              <a:tr h="411823">
                <a:tc rowSpan="3">
                  <a:txBody>
                    <a:bodyPr/>
                    <a:lstStyle/>
                    <a:p>
                      <a:pPr rtl="0" fontAlgn="base"/>
                      <a:r>
                        <a:rPr lang="en-GB" sz="2000" dirty="0">
                          <a:solidFill>
                            <a:srgbClr val="7030A0"/>
                          </a:solidFill>
                          <a:effectLst/>
                        </a:rPr>
                        <a:t>Allah</a:t>
                      </a:r>
                    </a:p>
                  </a:txBody>
                  <a:tcPr marL="76482" marR="76482" marT="38241" marB="38241"/>
                </a:tc>
                <a:tc rowSpan="3">
                  <a:txBody>
                    <a:bodyPr/>
                    <a:lstStyle/>
                    <a:p>
                      <a:pPr rtl="0" fontAlgn="base"/>
                      <a:r>
                        <a:rPr lang="en-GB" sz="1400" dirty="0">
                          <a:effectLst/>
                        </a:rPr>
                        <a:t>Name of God in Islam</a:t>
                      </a:r>
                    </a:p>
                  </a:txBody>
                  <a:tcPr marL="76482" marR="76482" marT="38241" marB="38241"/>
                </a:tc>
                <a:tc rowSpan="2">
                  <a:txBody>
                    <a:bodyPr/>
                    <a:lstStyle/>
                    <a:p>
                      <a:pPr algn="ctr" rtl="0" fontAlgn="base"/>
                      <a:r>
                        <a:rPr lang="en-GB" sz="1050" dirty="0">
                          <a:effectLst/>
                        </a:rPr>
                        <a:t>Sticky Knowledge​</a:t>
                      </a:r>
                    </a:p>
                  </a:txBody>
                  <a:tcPr marL="76482" marR="76482" marT="38241" marB="38241"/>
                </a:tc>
                <a:tc>
                  <a:txBody>
                    <a:bodyPr/>
                    <a:lstStyle/>
                    <a:p>
                      <a:pPr lvl="0">
                        <a:buNone/>
                      </a:pPr>
                      <a:r>
                        <a:rPr lang="en-GB" sz="1200" b="0" i="0" u="none" strike="noStrike" noProof="0" dirty="0">
                          <a:effectLst/>
                          <a:latin typeface="Calibri"/>
                        </a:rPr>
                        <a:t>What do Christians do as part of their pilgrimage?</a:t>
                      </a:r>
                      <a:endParaRPr lang="en-US" sz="1200"/>
                    </a:p>
                  </a:txBody>
                  <a:tcPr marL="76482" marR="76482" marT="38241" marB="38241"/>
                </a:tc>
                <a:extLst>
                  <a:ext uri="{0D108BD9-81ED-4DB2-BD59-A6C34878D82A}">
                    <a16:rowId xmlns:a16="http://schemas.microsoft.com/office/drawing/2014/main" val="1354200888"/>
                  </a:ext>
                </a:extLst>
              </a:tr>
              <a:tr h="145349">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buNone/>
                      </a:pPr>
                      <a:r>
                        <a:rPr lang="en-GB" sz="1200" b="0" i="0" u="none" strike="noStrike" noProof="0" dirty="0">
                          <a:effectLst/>
                          <a:latin typeface="Calibri"/>
                        </a:rPr>
                        <a:t>What pilgrimages do other religions encourage? </a:t>
                      </a:r>
                      <a:endParaRPr lang="en-US" sz="1200"/>
                    </a:p>
                  </a:txBody>
                  <a:tcPr marL="76482" marR="76482" marT="38241" marB="38241"/>
                </a:tc>
                <a:extLst>
                  <a:ext uri="{0D108BD9-81ED-4DB2-BD59-A6C34878D82A}">
                    <a16:rowId xmlns:a16="http://schemas.microsoft.com/office/drawing/2014/main" val="151082890"/>
                  </a:ext>
                </a:extLst>
              </a:tr>
              <a:tr h="472385">
                <a:tc vMerge="1">
                  <a:txBody>
                    <a:bodyPr/>
                    <a:lstStyle/>
                    <a:p>
                      <a:endParaRPr lang="en-US"/>
                    </a:p>
                  </a:txBody>
                  <a:tcPr/>
                </a:tc>
                <a:tc vMerge="1">
                  <a:txBody>
                    <a:bodyPr/>
                    <a:lstStyle/>
                    <a:p>
                      <a:endParaRPr lang="en-US"/>
                    </a:p>
                  </a:txBody>
                  <a:tcPr/>
                </a:tc>
                <a:tc rowSpan="3">
                  <a:txBody>
                    <a:bodyPr/>
                    <a:lstStyle/>
                    <a:p>
                      <a:pPr marL="342900" lvl="0" indent="-342900" rtl="0" fontAlgn="base">
                        <a:buFont typeface="Arial" panose="020B0604020202020204" pitchFamily="34" charset="0"/>
                        <a:buChar char="•"/>
                      </a:pPr>
                      <a:r>
                        <a:rPr lang="en-GB" sz="1000" b="0" i="0" u="none" strike="noStrike" noProof="0" dirty="0">
                          <a:effectLst/>
                          <a:latin typeface="Calibri"/>
                        </a:rPr>
                        <a:t>A pilgrimage is a special journey to a place that is important for religious reasons. Different religions have different special places that pilgrimages are made to. All places of pilgrimage are considered to be sacred and holy and they can be places where miracles have taken place. </a:t>
                      </a:r>
                      <a:endParaRPr lang="en-GB" sz="1000">
                        <a:effectLst/>
                      </a:endParaRPr>
                    </a:p>
                  </a:txBody>
                  <a:tcPr marL="76482" marR="76482" marT="38241" marB="38241"/>
                </a:tc>
                <a:tc vMerge="1">
                  <a:txBody>
                    <a:bodyPr/>
                    <a:lstStyle/>
                    <a:p>
                      <a:endParaRPr lang="en-US"/>
                    </a:p>
                  </a:txBody>
                  <a:tcPr/>
                </a:tc>
                <a:extLst>
                  <a:ext uri="{0D108BD9-81ED-4DB2-BD59-A6C34878D82A}">
                    <a16:rowId xmlns:a16="http://schemas.microsoft.com/office/drawing/2014/main" val="2832781874"/>
                  </a:ext>
                </a:extLst>
              </a:tr>
              <a:tr h="605622">
                <a:tc rowSpan="3">
                  <a:txBody>
                    <a:bodyPr/>
                    <a:lstStyle/>
                    <a:p>
                      <a:pPr rtl="0" fontAlgn="base"/>
                      <a:r>
                        <a:rPr lang="en-GB" sz="2000" dirty="0">
                          <a:solidFill>
                            <a:srgbClr val="7030A0"/>
                          </a:solidFill>
                          <a:effectLst/>
                        </a:rPr>
                        <a:t>Shahadah</a:t>
                      </a:r>
                    </a:p>
                  </a:txBody>
                  <a:tcPr marL="76482" marR="76482" marT="38241" marB="38241"/>
                </a:tc>
                <a:tc rowSpan="3">
                  <a:txBody>
                    <a:bodyPr/>
                    <a:lstStyle/>
                    <a:p>
                      <a:pPr rtl="0" fontAlgn="base"/>
                      <a:r>
                        <a:rPr lang="en-GB" sz="1400" dirty="0">
                          <a:effectLst/>
                        </a:rPr>
                        <a:t>Muslim profession of faith</a:t>
                      </a:r>
                    </a:p>
                  </a:txBody>
                  <a:tcPr marL="76482" marR="76482" marT="38241" marB="38241"/>
                </a:tc>
                <a:tc vMerge="1">
                  <a:txBody>
                    <a:bodyPr/>
                    <a:lstStyle/>
                    <a:p>
                      <a:endParaRPr lang="en-US"/>
                    </a:p>
                  </a:txBody>
                  <a:tcPr/>
                </a:tc>
                <a:tc>
                  <a:txBody>
                    <a:bodyPr/>
                    <a:lstStyle/>
                    <a:p>
                      <a:pPr lvl="0">
                        <a:buNone/>
                      </a:pPr>
                      <a:r>
                        <a:rPr lang="en-GB" sz="1200" b="0" i="0" u="none" strike="noStrike" noProof="0" dirty="0">
                          <a:effectLst/>
                          <a:latin typeface="Calibri"/>
                        </a:rPr>
                        <a:t>Why is pilgrimage so important? Does pilgrimage have to have a religious element to it?</a:t>
                      </a:r>
                      <a:endParaRPr lang="en-US" sz="1200"/>
                    </a:p>
                  </a:txBody>
                  <a:tcPr marL="76482" marR="76482" marT="38241" marB="38241"/>
                </a:tc>
                <a:extLst>
                  <a:ext uri="{0D108BD9-81ED-4DB2-BD59-A6C34878D82A}">
                    <a16:rowId xmlns:a16="http://schemas.microsoft.com/office/drawing/2014/main" val="3563699352"/>
                  </a:ext>
                </a:extLst>
              </a:tr>
              <a:tr h="339148">
                <a:tc vMerge="1">
                  <a:txBody>
                    <a:bodyPr/>
                    <a:lstStyle/>
                    <a:p>
                      <a:endParaRPr lang="en-US"/>
                    </a:p>
                  </a:txBody>
                  <a:tcPr/>
                </a:tc>
                <a:tc vMerge="1">
                  <a:txBody>
                    <a:bodyPr/>
                    <a:lstStyle/>
                    <a:p>
                      <a:endParaRPr lang="en-US"/>
                    </a:p>
                  </a:txBody>
                  <a:tcPr/>
                </a:tc>
                <a:tc vMerge="1">
                  <a:txBody>
                    <a:bodyPr/>
                    <a:lstStyle/>
                    <a:p>
                      <a:endParaRPr lang="en-US"/>
                    </a:p>
                  </a:txBody>
                  <a:tcPr/>
                </a:tc>
                <a:tc rowSpan="3">
                  <a:txBody>
                    <a:bodyPr/>
                    <a:lstStyle/>
                    <a:p>
                      <a:pPr algn="ctr" rtl="0" fontAlgn="base"/>
                      <a:r>
                        <a:rPr lang="en-GB" sz="1200" dirty="0">
                          <a:effectLst/>
                        </a:rPr>
                        <a:t>Useful resources​</a:t>
                      </a:r>
                      <a:endParaRPr lang="en-GB" sz="1500" dirty="0">
                        <a:effectLst/>
                      </a:endParaRPr>
                    </a:p>
                  </a:txBody>
                  <a:tcPr marL="76482" marR="76482" marT="38241" marB="38241"/>
                </a:tc>
                <a:extLst>
                  <a:ext uri="{0D108BD9-81ED-4DB2-BD59-A6C34878D82A}">
                    <a16:rowId xmlns:a16="http://schemas.microsoft.com/office/drawing/2014/main" val="3198459361"/>
                  </a:ext>
                </a:extLst>
              </a:tr>
              <a:tr h="133236">
                <a:tc vMerge="1">
                  <a:txBody>
                    <a:bodyPr/>
                    <a:lstStyle/>
                    <a:p>
                      <a:endParaRPr lang="en-US"/>
                    </a:p>
                  </a:txBody>
                  <a:tcPr/>
                </a:tc>
                <a:tc vMerge="1">
                  <a:txBody>
                    <a:bodyPr/>
                    <a:lstStyle/>
                    <a:p>
                      <a:endParaRPr lang="en-US"/>
                    </a:p>
                  </a:txBody>
                  <a:tcPr/>
                </a:tc>
                <a:tc rowSpan="3">
                  <a:txBody>
                    <a:bodyPr/>
                    <a:lstStyle/>
                    <a:p>
                      <a:pPr marL="342900" lvl="0" indent="-342900" rtl="0" fontAlgn="base">
                        <a:buFont typeface="Arial" panose="020B0604020202020204" pitchFamily="34" charset="0"/>
                        <a:buChar char="•"/>
                      </a:pPr>
                      <a:r>
                        <a:rPr lang="en-GB" sz="1000" b="0" i="0" u="none" strike="noStrike" noProof="0" dirty="0">
                          <a:effectLst/>
                          <a:latin typeface="Calibri"/>
                        </a:rPr>
                        <a:t>Although going on a pilgrimage is important to many different religions, this is not true with every religion. Some Sikhs go on pilgrimages but many do not as it is not seen as a compulsory part of Sikhism.</a:t>
                      </a:r>
                      <a:endParaRPr lang="en-GB" sz="1000">
                        <a:effectLst/>
                      </a:endParaRPr>
                    </a:p>
                  </a:txBody>
                  <a:tcPr marL="76482" marR="76482" marT="38241" marB="38241"/>
                </a:tc>
                <a:tc vMerge="1">
                  <a:txBody>
                    <a:bodyPr/>
                    <a:lstStyle/>
                    <a:p>
                      <a:endParaRPr lang="en-US"/>
                    </a:p>
                  </a:txBody>
                  <a:tcPr/>
                </a:tc>
                <a:extLst>
                  <a:ext uri="{0D108BD9-81ED-4DB2-BD59-A6C34878D82A}">
                    <a16:rowId xmlns:a16="http://schemas.microsoft.com/office/drawing/2014/main" val="634145445"/>
                  </a:ext>
                </a:extLst>
              </a:tr>
              <a:tr h="0">
                <a:tc rowSpan="2">
                  <a:txBody>
                    <a:bodyPr/>
                    <a:lstStyle/>
                    <a:p>
                      <a:pPr rtl="0" fontAlgn="base"/>
                      <a:r>
                        <a:rPr lang="en-GB" sz="2000" dirty="0">
                          <a:solidFill>
                            <a:srgbClr val="7030A0"/>
                          </a:solidFill>
                          <a:effectLst/>
                        </a:rPr>
                        <a:t>Makkah</a:t>
                      </a:r>
                    </a:p>
                  </a:txBody>
                  <a:tcPr marL="76482" marR="76482" marT="38241" marB="38241"/>
                </a:tc>
                <a:tc rowSpan="2">
                  <a:txBody>
                    <a:bodyPr/>
                    <a:lstStyle/>
                    <a:p>
                      <a:pPr rtl="0" fontAlgn="base"/>
                      <a:r>
                        <a:rPr lang="en-GB" sz="1400" dirty="0">
                          <a:effectLst/>
                        </a:rPr>
                        <a:t>Holiest city in Islam</a:t>
                      </a:r>
                    </a:p>
                  </a:txBody>
                  <a:tcPr marL="76482" marR="76482" marT="38241" marB="38241"/>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80891535"/>
                  </a:ext>
                </a:extLst>
              </a:tr>
              <a:tr h="1562501">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lgn="ctr">
                        <a:buNone/>
                      </a:pPr>
                      <a:r>
                        <a:rPr lang="en-GB" sz="1500" b="0" i="0" u="none" strike="noStrike" noProof="0" dirty="0">
                          <a:effectLst/>
                          <a:latin typeface="Calibri"/>
                        </a:rPr>
                        <a:t>Spirited Arts website https://www.youtube.com/watch?v=pWa4jkCsdkE https://www.youtube.com/watch?v=Zpg_bCgxgn4 101 Great Ideas- RE today</a:t>
                      </a:r>
                      <a:endParaRPr lang="en-US" dirty="0"/>
                    </a:p>
                  </a:txBody>
                  <a:tcPr marL="76482" marR="76482" marT="38241" marB="38241"/>
                </a:tc>
                <a:extLst>
                  <a:ext uri="{0D108BD9-81ED-4DB2-BD59-A6C34878D82A}">
                    <a16:rowId xmlns:a16="http://schemas.microsoft.com/office/drawing/2014/main" val="4130453847"/>
                  </a:ext>
                </a:extLst>
              </a:tr>
            </a:tbl>
          </a:graphicData>
        </a:graphic>
      </p:graphicFrame>
      <p:sp>
        <p:nvSpPr>
          <p:cNvPr id="10" name="TextBox 9">
            <a:extLst>
              <a:ext uri="{FF2B5EF4-FFF2-40B4-BE49-F238E27FC236}">
                <a16:creationId xmlns:a16="http://schemas.microsoft.com/office/drawing/2014/main" id="{74750B45-E2AE-92A2-EBE4-F02D8CE8E402}"/>
              </a:ext>
            </a:extLst>
          </p:cNvPr>
          <p:cNvSpPr txBox="1"/>
          <p:nvPr/>
        </p:nvSpPr>
        <p:spPr>
          <a:xfrm>
            <a:off x="512556" y="307533"/>
            <a:ext cx="821371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cs typeface="Calibri"/>
              </a:rPr>
              <a:t>What is a pilgrim? Does a pilgrimage have to be a place or worship? Year 5</a:t>
            </a:r>
            <a:endParaRPr lang="en-US" dirty="0"/>
          </a:p>
        </p:txBody>
      </p:sp>
      <p:pic>
        <p:nvPicPr>
          <p:cNvPr id="11" name="Picture 11">
            <a:extLst>
              <a:ext uri="{FF2B5EF4-FFF2-40B4-BE49-F238E27FC236}">
                <a16:creationId xmlns:a16="http://schemas.microsoft.com/office/drawing/2014/main" id="{F175C6B6-F83B-C432-5AA6-0ADF4E670381}"/>
              </a:ext>
            </a:extLst>
          </p:cNvPr>
          <p:cNvPicPr>
            <a:picLocks noChangeAspect="1"/>
          </p:cNvPicPr>
          <p:nvPr/>
        </p:nvPicPr>
        <p:blipFill>
          <a:blip r:embed="rId2"/>
          <a:stretch>
            <a:fillRect/>
          </a:stretch>
        </p:blipFill>
        <p:spPr>
          <a:xfrm>
            <a:off x="4297270" y="905260"/>
            <a:ext cx="2312653" cy="1439088"/>
          </a:xfrm>
          <a:prstGeom prst="rect">
            <a:avLst/>
          </a:prstGeom>
        </p:spPr>
      </p:pic>
    </p:spTree>
    <p:extLst>
      <p:ext uri="{BB962C8B-B14F-4D97-AF65-F5344CB8AC3E}">
        <p14:creationId xmlns:p14="http://schemas.microsoft.com/office/powerpoint/2010/main" val="2285174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US" sz="1600" dirty="0"/>
              <a:t>What are some of the different ways to worship? What are the similarities &amp; differences between religions?</a:t>
            </a:r>
            <a:r>
              <a:rPr lang="en-GB" sz="1600" dirty="0"/>
              <a:t>Year 5</a:t>
            </a:r>
            <a:endParaRPr lang="en-GB" altLang="en-US" sz="3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146704023"/>
              </p:ext>
            </p:extLst>
          </p:nvPr>
        </p:nvGraphicFramePr>
        <p:xfrm>
          <a:off x="66675" y="549275"/>
          <a:ext cx="9010651" cy="6266487"/>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35700">
                <a:tc gridSpan="2">
                  <a:txBody>
                    <a:bodyPr/>
                    <a:lstStyle/>
                    <a:p>
                      <a:pPr lvl="0" algn="ctr"/>
                      <a:r>
                        <a:rPr lang="en-GB" sz="1800" dirty="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2157">
                <a:tc>
                  <a:txBody>
                    <a:bodyPr/>
                    <a:lstStyle/>
                    <a:p>
                      <a:pPr lvl="0"/>
                      <a:r>
                        <a:rPr lang="en-US" sz="1400" b="1" dirty="0">
                          <a:solidFill>
                            <a:srgbClr val="7C5DA3"/>
                          </a:solidFill>
                          <a:latin typeface="Century Gothic" pitchFamily="34"/>
                        </a:rPr>
                        <a:t>Prayer</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 request for help or to say thank you to God or another deity. </a:t>
                      </a:r>
                      <a:endParaRPr lang="en-GB" sz="12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r>
                        <a:rPr lang="en-US" sz="1100" dirty="0"/>
                        <a:t>What does it mean to pray? </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13864">
                <a:tc rowSpan="3">
                  <a:txBody>
                    <a:bodyPr/>
                    <a:lstStyle/>
                    <a:p>
                      <a:pPr lvl="0"/>
                      <a:r>
                        <a:rPr lang="en-US" sz="1400" b="1" dirty="0">
                          <a:solidFill>
                            <a:srgbClr val="7C5DA3"/>
                          </a:solidFill>
                          <a:latin typeface="Century Gothic" pitchFamily="34"/>
                        </a:rPr>
                        <a:t>Worship</a:t>
                      </a:r>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rgbClr val="000000"/>
                          </a:solidFill>
                          <a:effectLst/>
                          <a:latin typeface="+mn-lt"/>
                          <a:ea typeface="+mn-ea"/>
                          <a:cs typeface="+mn-cs"/>
                        </a:rPr>
                        <a:t>Reverence and adoration for a deity.</a:t>
                      </a:r>
                      <a:endParaRPr lang="en-GB" sz="12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46609930"/>
                  </a:ext>
                </a:extLst>
              </a:tr>
              <a:tr h="566742">
                <a:tc vMerge="1">
                  <a:txBody>
                    <a:bodyPr/>
                    <a:lstStyle/>
                    <a:p>
                      <a:r>
                        <a:rPr lang="en-GB" sz="1400" b="1">
                          <a:solidFill>
                            <a:srgbClr val="7C5DA3"/>
                          </a:solidFill>
                          <a:latin typeface="Century Gothic" pitchFamily="34"/>
                        </a:rPr>
                        <a:t>Trimurti</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The three deities or aspects of Brahman - Brahma, Vishnu and</a:t>
                      </a:r>
                      <a:br>
                        <a:rPr lang="en-GB" sz="1100" kern="1200" dirty="0">
                          <a:solidFill>
                            <a:srgbClr val="000000"/>
                          </a:solidFill>
                          <a:effectLst/>
                          <a:latin typeface="+mn-lt"/>
                          <a:ea typeface="+mn-ea"/>
                          <a:cs typeface="+mn-cs"/>
                        </a:rPr>
                      </a:br>
                      <a:r>
                        <a:rPr lang="en-GB" sz="1100" kern="1200" dirty="0">
                          <a:solidFill>
                            <a:srgbClr val="000000"/>
                          </a:solidFill>
                          <a:effectLst/>
                          <a:latin typeface="+mn-lt"/>
                          <a:ea typeface="+mn-ea"/>
                          <a:cs typeface="+mn-cs"/>
                        </a:rPr>
                        <a:t>Shiva - representing the three functions of creation, preservation and destruction. </a:t>
                      </a:r>
                      <a:endParaRPr lang="en-GB"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US" sz="1100" dirty="0"/>
                        <a:t>Why do we talk to God? </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525520">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How do Muslims pray? </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201068">
                <a:tc rowSpan="7" gridSpan="2">
                  <a:txBody>
                    <a:bodyPr/>
                    <a:lstStyle/>
                    <a:p>
                      <a:endParaRPr lang="en-GB"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7"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85176749"/>
                  </a:ext>
                </a:extLst>
              </a:tr>
              <a:tr h="525520">
                <a:tc gridSpan="2"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r>
                        <a:rPr lang="en-GB" sz="1100" dirty="0"/>
                        <a:t>How do Christians pray? </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726588">
                <a:tc gridSpan="2" vMerge="1">
                  <a:txBody>
                    <a:bodyPr/>
                    <a:lstStyle/>
                    <a:p>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050" b="1" dirty="0">
                          <a:solidFill>
                            <a:srgbClr val="7C5DA3"/>
                          </a:solidFill>
                          <a:latin typeface="Century Gothic" panose="020B0502020202020204" pitchFamily="34" charset="0"/>
                        </a:rPr>
                        <a:t>Sticky Knowledge</a:t>
                      </a:r>
                      <a:endParaRPr lang="en-US" sz="12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65146342"/>
                  </a:ext>
                </a:extLst>
              </a:tr>
              <a:tr h="566742">
                <a:tc gridSpan="2"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US" sz="1200" b="0" i="0" kern="1200" dirty="0">
                          <a:solidFill>
                            <a:srgbClr val="000000"/>
                          </a:solidFill>
                          <a:effectLst/>
                          <a:latin typeface="+mn-lt"/>
                          <a:ea typeface="+mn-ea"/>
                          <a:cs typeface="+mn-cs"/>
                        </a:rPr>
                        <a:t>Hindus worship by meditating, praying, celebrating festivals and going on pilgrimage. Hindus may worship at home or in temples called mandirs. Doing good work is also important within Hinduism.</a:t>
                      </a:r>
                      <a:endParaRPr lang="en-US" sz="10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lvl="0"/>
                      <a:r>
                        <a:rPr lang="en-GB" sz="1100" dirty="0"/>
                        <a:t>How do Hindus pray? </a:t>
                      </a:r>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479927">
                <a:tc gridSpan="2"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r>
                        <a:rPr lang="en-US" sz="1200" dirty="0"/>
                        <a:t>People who believe talk to God for the same reasons- it is called Praying</a:t>
                      </a: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r>
                        <a:rPr lang="en-GB" sz="1400" b="1" dirty="0">
                          <a:solidFill>
                            <a:schemeClr val="bg1"/>
                          </a:solidFill>
                          <a:latin typeface="Century Gothic" pitchFamily="34"/>
                        </a:rPr>
                        <a:t>Useful resources</a:t>
                      </a:r>
                      <a:endParaRPr lang="en-US" dirty="0"/>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851813090"/>
                  </a:ext>
                </a:extLst>
              </a:tr>
              <a:tr h="291293">
                <a:tc gridSpan="2" vMerge="1">
                  <a:txBody>
                    <a:bodyPr/>
                    <a:lstStyle/>
                    <a:p>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r>
                        <a:rPr lang="en-US" sz="1100" dirty="0"/>
                        <a:t>BBC My Religion</a:t>
                      </a: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95227160"/>
                  </a:ext>
                </a:extLst>
              </a:tr>
              <a:tr h="837193">
                <a:tc gridSpan="2"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endParaRPr lang="en-US"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US" sz="1200" b="0" i="0" kern="1200" dirty="0">
                          <a:solidFill>
                            <a:srgbClr val="000000"/>
                          </a:solidFill>
                          <a:effectLst/>
                          <a:latin typeface="+mn-lt"/>
                          <a:ea typeface="+mn-ea"/>
                          <a:cs typeface="+mn-cs"/>
                        </a:rPr>
                        <a:t>When Muslims pray, they must always face Makkah in Saudi Arabia. Many Muslim men will wear a small cap called a </a:t>
                      </a:r>
                      <a:r>
                        <a:rPr lang="en-US" sz="1200" b="0" i="0" kern="1200" dirty="0" err="1">
                          <a:solidFill>
                            <a:srgbClr val="000000"/>
                          </a:solidFill>
                          <a:effectLst/>
                          <a:latin typeface="+mn-lt"/>
                          <a:ea typeface="+mn-ea"/>
                          <a:cs typeface="+mn-cs"/>
                        </a:rPr>
                        <a:t>taqiyah</a:t>
                      </a:r>
                      <a:r>
                        <a:rPr lang="en-US" sz="1200" b="0" i="0" kern="1200" dirty="0">
                          <a:solidFill>
                            <a:srgbClr val="000000"/>
                          </a:solidFill>
                          <a:effectLst/>
                          <a:latin typeface="+mn-lt"/>
                          <a:ea typeface="+mn-ea"/>
                          <a:cs typeface="+mn-cs"/>
                        </a:rPr>
                        <a:t> when they pray.</a:t>
                      </a:r>
                      <a:endParaRPr lang="en-US" sz="1000" b="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lgn="ctr"/>
                      <a:endParaRPr lang="en-GB" sz="1400" b="1" dirty="0">
                        <a:solidFill>
                          <a:schemeClr val="bg1"/>
                        </a:solidFill>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581918281"/>
                  </a:ext>
                </a:extLst>
              </a:tr>
            </a:tbl>
          </a:graphicData>
        </a:graphic>
      </p:graphicFrame>
      <p:pic>
        <p:nvPicPr>
          <p:cNvPr id="4" name="Picture 3">
            <a:extLst>
              <a:ext uri="{FF2B5EF4-FFF2-40B4-BE49-F238E27FC236}">
                <a16:creationId xmlns:a16="http://schemas.microsoft.com/office/drawing/2014/main" id="{46435CA2-B1C4-485E-A1F9-2BD8A8AF1A79}"/>
              </a:ext>
            </a:extLst>
          </p:cNvPr>
          <p:cNvPicPr>
            <a:picLocks noChangeAspect="1"/>
          </p:cNvPicPr>
          <p:nvPr/>
        </p:nvPicPr>
        <p:blipFill>
          <a:blip r:embed="rId2"/>
          <a:stretch>
            <a:fillRect/>
          </a:stretch>
        </p:blipFill>
        <p:spPr>
          <a:xfrm>
            <a:off x="3430905" y="549275"/>
            <a:ext cx="3562350" cy="2371725"/>
          </a:xfrm>
          <a:prstGeom prst="rect">
            <a:avLst/>
          </a:prstGeom>
        </p:spPr>
      </p:pic>
      <p:pic>
        <p:nvPicPr>
          <p:cNvPr id="5" name="Picture 4">
            <a:extLst>
              <a:ext uri="{FF2B5EF4-FFF2-40B4-BE49-F238E27FC236}">
                <a16:creationId xmlns:a16="http://schemas.microsoft.com/office/drawing/2014/main" id="{02E0EB6D-E1B0-4130-9D3F-A5015940AFD4}"/>
              </a:ext>
            </a:extLst>
          </p:cNvPr>
          <p:cNvPicPr>
            <a:picLocks noChangeAspect="1"/>
          </p:cNvPicPr>
          <p:nvPr/>
        </p:nvPicPr>
        <p:blipFill>
          <a:blip r:embed="rId3"/>
          <a:stretch>
            <a:fillRect/>
          </a:stretch>
        </p:blipFill>
        <p:spPr>
          <a:xfrm>
            <a:off x="101765" y="2921000"/>
            <a:ext cx="2490138" cy="1658815"/>
          </a:xfrm>
          <a:prstGeom prst="rect">
            <a:avLst/>
          </a:prstGeom>
        </p:spPr>
      </p:pic>
      <p:pic>
        <p:nvPicPr>
          <p:cNvPr id="6" name="Picture 5">
            <a:extLst>
              <a:ext uri="{FF2B5EF4-FFF2-40B4-BE49-F238E27FC236}">
                <a16:creationId xmlns:a16="http://schemas.microsoft.com/office/drawing/2014/main" id="{66DFEB3D-69DB-43E6-94E7-96550C2CA071}"/>
              </a:ext>
            </a:extLst>
          </p:cNvPr>
          <p:cNvPicPr>
            <a:picLocks noChangeAspect="1"/>
          </p:cNvPicPr>
          <p:nvPr/>
        </p:nvPicPr>
        <p:blipFill>
          <a:blip r:embed="rId4"/>
          <a:stretch>
            <a:fillRect/>
          </a:stretch>
        </p:blipFill>
        <p:spPr>
          <a:xfrm>
            <a:off x="276860" y="4849411"/>
            <a:ext cx="2474964" cy="1658815"/>
          </a:xfrm>
          <a:prstGeom prst="rect">
            <a:avLst/>
          </a:prstGeom>
        </p:spPr>
      </p:pic>
    </p:spTree>
    <p:extLst>
      <p:ext uri="{BB962C8B-B14F-4D97-AF65-F5344CB8AC3E}">
        <p14:creationId xmlns:p14="http://schemas.microsoft.com/office/powerpoint/2010/main" val="2315690338"/>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a:r>
              <a:rPr lang="en-GB" sz="2000" i="1" dirty="0"/>
              <a:t>Christian Aid, Islamic relief and non-religious charities – can charity change the world? Why does faith make a difference? Year 5</a:t>
            </a:r>
            <a:endParaRPr lang="en-GB" sz="2000" dirty="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766451227"/>
              </p:ext>
            </p:extLst>
          </p:nvPr>
        </p:nvGraphicFramePr>
        <p:xfrm>
          <a:off x="66675" y="549275"/>
          <a:ext cx="9010651" cy="6360205"/>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446637">
                <a:tc gridSpan="2">
                  <a:txBody>
                    <a:bodyPr/>
                    <a:lstStyle/>
                    <a:p>
                      <a:pPr lvl="0" algn="ctr"/>
                      <a:r>
                        <a:rPr lang="en-GB" sz="1800" dirty="0">
                          <a:solidFill>
                            <a:schemeClr val="bg1"/>
                          </a:solidFill>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endParaRPr lang="en-GB" sz="18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800" dirty="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79137">
                <a:tc rowSpan="2">
                  <a:txBody>
                    <a:bodyPr/>
                    <a:lstStyle/>
                    <a:p>
                      <a:pPr lvl="0"/>
                      <a:r>
                        <a:rPr lang="en-GB" sz="1400" dirty="0">
                          <a:solidFill>
                            <a:srgbClr val="7030A0"/>
                          </a:solidFill>
                        </a:rPr>
                        <a:t>Almsgiving</a:t>
                      </a:r>
                      <a:endParaRPr lang="en-GB" sz="1400" b="1" dirty="0">
                        <a:solidFill>
                          <a:srgbClr val="7030A0"/>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rgbClr val="000000"/>
                          </a:solidFill>
                          <a:effectLst/>
                          <a:latin typeface="+mn-lt"/>
                          <a:ea typeface="+mn-ea"/>
                          <a:cs typeface="+mn-cs"/>
                        </a:rPr>
                        <a:t>Making voluntary contributions to aid the poor.</a:t>
                      </a:r>
                      <a:endParaRPr lang="en-GB" sz="5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endParaRPr lang="en-GB" sz="1100" dirty="0">
                        <a:latin typeface="Century Gothic" pitchFamily="34"/>
                      </a:endParaRPr>
                    </a:p>
                    <a:p>
                      <a:pPr lvl="0"/>
                      <a:r>
                        <a:rPr lang="en-GB" sz="1100" dirty="0"/>
                        <a:t>What do we know about charities already?</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20556">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100" dirty="0"/>
                        <a:t>How and why does Islamic Relief try to change the world?</a:t>
                      </a:r>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95239">
                <a:tc rowSpan="2">
                  <a:txBody>
                    <a:bodyPr/>
                    <a:lstStyle/>
                    <a:p>
                      <a:r>
                        <a:rPr lang="en-GB" sz="1400" b="1">
                          <a:solidFill>
                            <a:srgbClr val="7C5DA3"/>
                          </a:solidFill>
                          <a:latin typeface="Century Gothic" pitchFamily="34"/>
                        </a:rPr>
                        <a:t>Zakat</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Giving charity to the poor.</a:t>
                      </a:r>
                      <a:endParaRPr lang="en-US" sz="1100"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100" dirty="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87911798"/>
                  </a:ext>
                </a:extLst>
              </a:tr>
              <a:tr h="389188">
                <a:tc vMerge="1">
                  <a:txBody>
                    <a:bodyPr/>
                    <a:lstStyle/>
                    <a:p>
                      <a:pPr lvl="0"/>
                      <a:endParaRPr lang="en-GB" sz="1400" b="1" dirty="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3">
                  <a:txBody>
                    <a:bodyPr/>
                    <a:lstStyle/>
                    <a:p>
                      <a:r>
                        <a:rPr lang="en-GB" sz="1100" dirty="0"/>
                        <a:t>How and why does Christian Aid try to change the world?</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49344772"/>
                  </a:ext>
                </a:extLst>
              </a:tr>
              <a:tr h="366050">
                <a:tc>
                  <a:txBody>
                    <a:bodyPr/>
                    <a:lstStyle/>
                    <a:p>
                      <a:r>
                        <a:rPr lang="en-GB" sz="1400" b="1">
                          <a:solidFill>
                            <a:srgbClr val="7C5DA3"/>
                          </a:solidFill>
                          <a:latin typeface="Century Gothic" pitchFamily="34"/>
                        </a:rPr>
                        <a:t>Ummah</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US" sz="1100" dirty="0"/>
                        <a:t>Community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6815378"/>
                  </a:ext>
                </a:extLst>
              </a:tr>
              <a:tr h="415795">
                <a:tc>
                  <a:txBody>
                    <a:bodyPr/>
                    <a:lstStyle/>
                    <a:p>
                      <a:r>
                        <a:rPr lang="en-GB" sz="1400" b="1">
                          <a:solidFill>
                            <a:srgbClr val="7C5DA3"/>
                          </a:solidFill>
                          <a:latin typeface="Century Gothic" pitchFamily="34"/>
                        </a:rPr>
                        <a:t>Generosity</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The desire to give what you have to others.</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400" b="1" dirty="0">
                          <a:solidFill>
                            <a:srgbClr val="7C5DA3"/>
                          </a:solidFill>
                          <a:latin typeface="Century Gothic" panose="020B0502020202020204" pitchFamily="34" charset="0"/>
                        </a:rPr>
                        <a:t>Sticky Knowledge</a:t>
                      </a:r>
                      <a:endParaRPr lang="en-US"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775530"/>
                  </a:ext>
                </a:extLst>
              </a:tr>
              <a:tr h="415795">
                <a:tc rowSpan="2">
                  <a:txBody>
                    <a:bodyPr/>
                    <a:lstStyle/>
                    <a:p>
                      <a:r>
                        <a:rPr lang="en-GB" sz="1400" b="1" dirty="0">
                          <a:solidFill>
                            <a:srgbClr val="7C5DA3"/>
                          </a:solidFill>
                          <a:latin typeface="Century Gothic" pitchFamily="34"/>
                        </a:rPr>
                        <a:t>Charity</a:t>
                      </a:r>
                      <a:endParaRPr lang="en-US" dirty="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The act of giving money, food, or other kinds of help to people who are poor, sick, etc</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100" b="0" i="0" kern="1200" dirty="0">
                          <a:solidFill>
                            <a:schemeClr val="dk1"/>
                          </a:solidFill>
                          <a:effectLst/>
                          <a:latin typeface="Letter-join No-Lead 4" panose="02000505000000020003" pitchFamily="50" charset="0"/>
                          <a:ea typeface="+mn-ea"/>
                          <a:cs typeface="+mn-cs"/>
                        </a:rPr>
                        <a:t>Christians and Jews believe</a:t>
                      </a:r>
                      <a:r>
                        <a:rPr lang="en-US" sz="1100" b="0" i="0" kern="1200" baseline="0" dirty="0">
                          <a:solidFill>
                            <a:schemeClr val="dk1"/>
                          </a:solidFill>
                          <a:effectLst/>
                          <a:latin typeface="Letter-join No-Lead 4" panose="02000505000000020003" pitchFamily="50" charset="0"/>
                          <a:ea typeface="+mn-ea"/>
                          <a:cs typeface="+mn-cs"/>
                        </a:rPr>
                        <a:t> that some people prefer to their own thing rather than  obey the creator (sin) so they have to keep saying sorry and ask for help.</a:t>
                      </a:r>
                      <a:endParaRPr lang="en-US" sz="1100" b="0" i="0" kern="1200" dirty="0">
                        <a:solidFill>
                          <a:schemeClr val="dk1"/>
                        </a:solidFill>
                        <a:effectLst/>
                        <a:latin typeface="Letter-join No-Lead 4" panose="02000505000000020003" pitchFamily="50" charset="0"/>
                        <a:ea typeface="+mn-ea"/>
                        <a:cs typeface="+mn-cs"/>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lvl="0"/>
                      <a:r>
                        <a:rPr lang="en-GB" sz="1100" dirty="0"/>
                        <a:t>Will I make a positive difference to the world in my lifetime?</a:t>
                      </a:r>
                      <a:endParaRPr lang="en-GB" sz="1100" dirty="0">
                        <a:latin typeface="Century Gothic" pitchFamily="34"/>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326684">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dirty="0"/>
                        <a:t>How do global religious charities use the web? Could they do better?</a:t>
                      </a:r>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321187">
                <a:tc rowSpan="2">
                  <a:txBody>
                    <a:bodyPr/>
                    <a:lstStyle/>
                    <a:p>
                      <a:r>
                        <a:rPr lang="en-GB" sz="1400" b="1">
                          <a:solidFill>
                            <a:srgbClr val="7C5DA3"/>
                          </a:solidFill>
                          <a:latin typeface="Century Gothic" pitchFamily="34"/>
                        </a:rPr>
                        <a:t>Fellowship</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Friendly relationship existing among persons. </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Arial" panose="020B0604020202020204" pitchFamily="34" charset="0"/>
                        <a:buChar char="•"/>
                      </a:pPr>
                      <a:r>
                        <a:rPr lang="en-US" sz="1100" b="0" i="0" kern="1200" dirty="0">
                          <a:solidFill>
                            <a:schemeClr val="dk1"/>
                          </a:solidFill>
                          <a:effectLst/>
                          <a:latin typeface="Letter-join No-Lead 4" panose="02000505000000020003" pitchFamily="50" charset="0"/>
                          <a:ea typeface="+mn-ea"/>
                          <a:cs typeface="+mn-cs"/>
                        </a:rPr>
                        <a:t>Some Jews are</a:t>
                      </a:r>
                      <a:r>
                        <a:rPr lang="en-US" sz="1100" b="0" i="0" kern="1200" baseline="0" dirty="0">
                          <a:solidFill>
                            <a:schemeClr val="dk1"/>
                          </a:solidFill>
                          <a:effectLst/>
                          <a:latin typeface="Letter-join No-Lead 4" panose="02000505000000020003" pitchFamily="50" charset="0"/>
                          <a:ea typeface="+mn-ea"/>
                          <a:cs typeface="+mn-cs"/>
                        </a:rPr>
                        <a:t> inspired by Tikkun Olam ( mending the world) and </a:t>
                      </a:r>
                      <a:r>
                        <a:rPr lang="en-US" sz="1100" b="0" i="0" kern="1200" baseline="0" dirty="0" err="1">
                          <a:solidFill>
                            <a:schemeClr val="dk1"/>
                          </a:solidFill>
                          <a:effectLst/>
                          <a:latin typeface="Letter-join No-Lead 4" panose="02000505000000020003" pitchFamily="50" charset="0"/>
                          <a:ea typeface="+mn-ea"/>
                          <a:cs typeface="+mn-cs"/>
                        </a:rPr>
                        <a:t>tzedaka</a:t>
                      </a:r>
                      <a:r>
                        <a:rPr lang="en-US" sz="1100" b="0" i="0" kern="1200" baseline="0" dirty="0">
                          <a:solidFill>
                            <a:schemeClr val="dk1"/>
                          </a:solidFill>
                          <a:effectLst/>
                          <a:latin typeface="Letter-join No-Lead 4" panose="02000505000000020003" pitchFamily="50" charset="0"/>
                          <a:ea typeface="+mn-ea"/>
                          <a:cs typeface="+mn-cs"/>
                        </a:rPr>
                        <a:t> (charity) </a:t>
                      </a:r>
                    </a:p>
                    <a:p>
                      <a:pPr marL="171450" indent="-171450">
                        <a:buFont typeface="Arial" panose="020B0604020202020204" pitchFamily="34" charset="0"/>
                        <a:buChar char="•"/>
                      </a:pPr>
                      <a:r>
                        <a:rPr lang="en-US" sz="1100" b="0" i="0" kern="1200" dirty="0">
                          <a:solidFill>
                            <a:schemeClr val="dk1"/>
                          </a:solidFill>
                          <a:effectLst/>
                          <a:latin typeface="Letter-join No-Lead 4" panose="02000505000000020003" pitchFamily="50" charset="0"/>
                          <a:ea typeface="+mn-ea"/>
                          <a:cs typeface="+mn-cs"/>
                        </a:rPr>
                        <a:t>The Hebrew phrase </a:t>
                      </a:r>
                      <a:r>
                        <a:rPr lang="en-US" sz="1100" b="0" i="1" kern="1200" dirty="0">
                          <a:solidFill>
                            <a:schemeClr val="dk1"/>
                          </a:solidFill>
                          <a:effectLst/>
                          <a:latin typeface="Letter-join No-Lead 4" panose="02000505000000020003" pitchFamily="50" charset="0"/>
                          <a:ea typeface="+mn-ea"/>
                          <a:cs typeface="+mn-cs"/>
                        </a:rPr>
                        <a:t>tikkun </a:t>
                      </a:r>
                      <a:r>
                        <a:rPr lang="en-US" sz="1100" b="0" i="1" kern="1200" dirty="0" err="1">
                          <a:solidFill>
                            <a:schemeClr val="dk1"/>
                          </a:solidFill>
                          <a:effectLst/>
                          <a:latin typeface="Letter-join No-Lead 4" panose="02000505000000020003" pitchFamily="50" charset="0"/>
                          <a:ea typeface="+mn-ea"/>
                          <a:cs typeface="+mn-cs"/>
                        </a:rPr>
                        <a:t>olam</a:t>
                      </a:r>
                      <a:r>
                        <a:rPr lang="en-US" sz="1100" b="0" i="0" kern="1200" dirty="0">
                          <a:solidFill>
                            <a:schemeClr val="dk1"/>
                          </a:solidFill>
                          <a:effectLst/>
                          <a:latin typeface="Letter-join No-Lead 4" panose="02000505000000020003" pitchFamily="50" charset="0"/>
                          <a:ea typeface="+mn-ea"/>
                          <a:cs typeface="+mn-cs"/>
                        </a:rPr>
                        <a:t> (pronounced tee-KOON oh-LUHM) means "world repair." In modern Jewish circles, </a:t>
                      </a:r>
                      <a:r>
                        <a:rPr lang="en-US" sz="1100" b="0" i="1" kern="1200" dirty="0">
                          <a:solidFill>
                            <a:schemeClr val="dk1"/>
                          </a:solidFill>
                          <a:effectLst/>
                          <a:latin typeface="Letter-join No-Lead 4" panose="02000505000000020003" pitchFamily="50" charset="0"/>
                          <a:ea typeface="+mn-ea"/>
                          <a:cs typeface="+mn-cs"/>
                        </a:rPr>
                        <a:t>tikkun </a:t>
                      </a:r>
                      <a:r>
                        <a:rPr lang="en-US" sz="1100" b="0" i="1" kern="1200" dirty="0" err="1">
                          <a:solidFill>
                            <a:schemeClr val="dk1"/>
                          </a:solidFill>
                          <a:effectLst/>
                          <a:latin typeface="Letter-join No-Lead 4" panose="02000505000000020003" pitchFamily="50" charset="0"/>
                          <a:ea typeface="+mn-ea"/>
                          <a:cs typeface="+mn-cs"/>
                        </a:rPr>
                        <a:t>olam</a:t>
                      </a:r>
                      <a:r>
                        <a:rPr lang="en-US" sz="1100" b="0" i="0" kern="1200" dirty="0">
                          <a:solidFill>
                            <a:schemeClr val="dk1"/>
                          </a:solidFill>
                          <a:effectLst/>
                          <a:latin typeface="Letter-join No-Lead 4" panose="02000505000000020003" pitchFamily="50" charset="0"/>
                          <a:ea typeface="+mn-ea"/>
                          <a:cs typeface="+mn-cs"/>
                        </a:rPr>
                        <a:t> has become synonymous with the notion of social action and the pursuit of social justice</a:t>
                      </a:r>
                      <a:endParaRPr lang="en-US" sz="1100" dirty="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64315070"/>
                  </a:ext>
                </a:extLst>
              </a:tr>
              <a:tr h="74797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rowSpan="2">
                  <a:txBody>
                    <a:bodyPr/>
                    <a:lstStyle/>
                    <a:p>
                      <a:pPr lvl="0" algn="ctr"/>
                      <a:r>
                        <a:rPr lang="en-GB" sz="1400" b="1" dirty="0">
                          <a:solidFill>
                            <a:schemeClr val="bg1"/>
                          </a:solidFill>
                          <a:latin typeface="Century Gothic" pitchFamily="34"/>
                        </a:rPr>
                        <a:t>Useful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452784">
                <a:tc rowSpan="2">
                  <a:txBody>
                    <a:bodyPr/>
                    <a:lstStyle/>
                    <a:p>
                      <a:r>
                        <a:rPr lang="en-GB" sz="1800">
                          <a:solidFill>
                            <a:srgbClr val="7C5DA3"/>
                          </a:solidFill>
                        </a:rPr>
                        <a:t>Justice</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dirty="0">
                          <a:solidFill>
                            <a:srgbClr val="000000"/>
                          </a:solidFill>
                          <a:effectLst/>
                          <a:latin typeface="+mn-lt"/>
                          <a:ea typeface="+mn-ea"/>
                          <a:cs typeface="+mn-cs"/>
                        </a:rPr>
                        <a:t>The upholding of what is fair, just, and right.</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Arial" panose="020B0604020202020204" pitchFamily="34" charset="0"/>
                        <a:buChar char="•"/>
                      </a:pPr>
                      <a:r>
                        <a:rPr lang="en-US" sz="1100" b="0" i="0" kern="1200" dirty="0">
                          <a:solidFill>
                            <a:schemeClr val="dk1"/>
                          </a:solidFill>
                          <a:effectLst/>
                          <a:latin typeface="Letter-join No-Lead 4" panose="02000505000000020003" pitchFamily="50" charset="0"/>
                          <a:ea typeface="+mn-ea"/>
                          <a:cs typeface="+mn-cs"/>
                        </a:rPr>
                        <a:t>Within the</a:t>
                      </a:r>
                      <a:r>
                        <a:rPr lang="en-US" sz="1100" b="0" i="0" kern="1200" baseline="0" dirty="0">
                          <a:solidFill>
                            <a:schemeClr val="dk1"/>
                          </a:solidFill>
                          <a:effectLst/>
                          <a:latin typeface="Letter-join No-Lead 4" panose="02000505000000020003" pitchFamily="50" charset="0"/>
                          <a:ea typeface="+mn-ea"/>
                          <a:cs typeface="+mn-cs"/>
                        </a:rPr>
                        <a:t> Muslin belief in charity ( </a:t>
                      </a:r>
                      <a:r>
                        <a:rPr lang="en-US" sz="1100" b="0" i="0" kern="1200" baseline="0" dirty="0" err="1">
                          <a:solidFill>
                            <a:schemeClr val="dk1"/>
                          </a:solidFill>
                          <a:effectLst/>
                          <a:latin typeface="Letter-join No-Lead 4" panose="02000505000000020003" pitchFamily="50" charset="0"/>
                          <a:ea typeface="+mn-ea"/>
                          <a:cs typeface="+mn-cs"/>
                        </a:rPr>
                        <a:t>zakah</a:t>
                      </a:r>
                      <a:r>
                        <a:rPr lang="en-US" sz="1100" b="0" i="0" kern="1200" baseline="0" dirty="0">
                          <a:solidFill>
                            <a:schemeClr val="dk1"/>
                          </a:solidFill>
                          <a:effectLst/>
                          <a:latin typeface="Letter-join No-Lead 4" panose="02000505000000020003" pitchFamily="50" charset="0"/>
                          <a:ea typeface="+mn-ea"/>
                          <a:cs typeface="+mn-cs"/>
                        </a:rPr>
                        <a:t>) Which is one of the five pillars. </a:t>
                      </a:r>
                    </a:p>
                    <a:p>
                      <a:pPr marL="171450" indent="-171450">
                        <a:buFont typeface="Arial" panose="020B0604020202020204" pitchFamily="34" charset="0"/>
                        <a:buChar char="•"/>
                      </a:pPr>
                      <a:r>
                        <a:rPr lang="en-US" sz="1100" b="0" i="0" kern="1200" baseline="0" dirty="0">
                          <a:solidFill>
                            <a:schemeClr val="dk1"/>
                          </a:solidFill>
                          <a:effectLst/>
                          <a:latin typeface="Letter-join No-Lead 4" panose="02000505000000020003" pitchFamily="50" charset="0"/>
                          <a:ea typeface="+mn-ea"/>
                          <a:cs typeface="+mn-cs"/>
                        </a:rPr>
                        <a:t>Some examples of charities are </a:t>
                      </a:r>
                      <a:r>
                        <a:rPr lang="en-US" sz="1100" b="0" i="0" kern="1200" baseline="0" dirty="0">
                          <a:solidFill>
                            <a:schemeClr val="dk1"/>
                          </a:solidFill>
                          <a:effectLst/>
                          <a:latin typeface="Letter-join No-Lead 4" panose="02000505000000020003" pitchFamily="50" charset="0"/>
                          <a:ea typeface="+mn-ea"/>
                          <a:cs typeface="+mn-cs"/>
                          <a:hlinkClick r:id="rId2"/>
                        </a:rPr>
                        <a:t>www.Islamic-relief.org.uk</a:t>
                      </a:r>
                      <a:r>
                        <a:rPr lang="en-US" sz="1100" b="0" i="0" kern="1200" baseline="0" dirty="0">
                          <a:solidFill>
                            <a:schemeClr val="dk1"/>
                          </a:solidFill>
                          <a:effectLst/>
                          <a:latin typeface="Letter-join No-Lead 4" panose="02000505000000020003" pitchFamily="50" charset="0"/>
                          <a:ea typeface="+mn-ea"/>
                          <a:cs typeface="+mn-cs"/>
                        </a:rPr>
                        <a:t> and </a:t>
                      </a:r>
                      <a:r>
                        <a:rPr lang="en-US" sz="1100" b="0" i="0" kern="1200" baseline="0" dirty="0">
                          <a:solidFill>
                            <a:schemeClr val="dk1"/>
                          </a:solidFill>
                          <a:effectLst/>
                          <a:latin typeface="Letter-join No-Lead 4" panose="02000505000000020003" pitchFamily="50" charset="0"/>
                          <a:ea typeface="+mn-ea"/>
                          <a:cs typeface="+mn-cs"/>
                          <a:hlinkClick r:id="rId3"/>
                        </a:rPr>
                        <a:t>www.muslimhands.org.uk</a:t>
                      </a:r>
                      <a:r>
                        <a:rPr lang="en-US" sz="1100" b="0" i="0" kern="1200" baseline="0" dirty="0">
                          <a:solidFill>
                            <a:schemeClr val="dk1"/>
                          </a:solidFill>
                          <a:effectLst/>
                          <a:latin typeface="Letter-join No-Lead 4" panose="02000505000000020003" pitchFamily="50" charset="0"/>
                          <a:ea typeface="+mn-ea"/>
                          <a:cs typeface="+mn-cs"/>
                        </a:rPr>
                        <a:t> both which help the world to be a better place.</a:t>
                      </a:r>
                      <a:endParaRPr lang="en-US" sz="1100" b="0" i="0" kern="1200" dirty="0">
                        <a:solidFill>
                          <a:schemeClr val="dk1"/>
                        </a:solidFill>
                        <a:effectLst/>
                        <a:latin typeface="Letter-join No-Lead 4" panose="02000505000000020003" pitchFamily="50" charset="0"/>
                        <a:ea typeface="+mn-ea"/>
                        <a:cs typeface="+mn-cs"/>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100" dirty="0">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8885077"/>
                  </a:ext>
                </a:extLst>
              </a:tr>
              <a:tr h="453036">
                <a:tc vMerge="1">
                  <a:txBody>
                    <a:bodyPr/>
                    <a:lstStyle/>
                    <a:p>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indent="-171450">
                        <a:buFont typeface="Arial" panose="020B0604020202020204" pitchFamily="34" charset="0"/>
                        <a:buChar char="•"/>
                      </a:pPr>
                      <a:endParaRPr lang="en-US" sz="1100" b="0" i="0" kern="1200" dirty="0">
                        <a:solidFill>
                          <a:schemeClr val="dk1"/>
                        </a:solidFill>
                        <a:effectLst/>
                        <a:latin typeface="Letter-join No-Lead 4" panose="02000505000000020003" pitchFamily="50" charset="0"/>
                        <a:ea typeface="+mn-ea"/>
                        <a:cs typeface="+mn-cs"/>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r>
                        <a:rPr lang="en-GB" sz="1200" dirty="0"/>
                        <a:t>Resources </a:t>
                      </a:r>
                      <a:r>
                        <a:rPr lang="en-GB" sz="1200" dirty="0" err="1"/>
                        <a:t>www.Islamic-Relief.org.uk</a:t>
                      </a:r>
                      <a:r>
                        <a:rPr lang="en-GB" sz="1200" dirty="0"/>
                        <a:t> </a:t>
                      </a:r>
                      <a:r>
                        <a:rPr lang="en-GB" sz="1200" dirty="0" err="1"/>
                        <a:t>www.muslimhands.org.uk</a:t>
                      </a:r>
                      <a:r>
                        <a:rPr lang="en-GB" sz="1200" dirty="0"/>
                        <a:t> </a:t>
                      </a:r>
                      <a:r>
                        <a:rPr lang="en-GB" sz="1200" dirty="0" err="1"/>
                        <a:t>www.christianaid</a:t>
                      </a:r>
                      <a:endParaRPr lang="en-US" dirty="0"/>
                    </a:p>
                  </a:txBody>
                  <a:tcPr marT="45728" marB="45728"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86015909"/>
                  </a:ext>
                </a:extLst>
              </a:tr>
              <a:tr h="921514">
                <a:tc>
                  <a:txBody>
                    <a:bodyPr/>
                    <a:lstStyle/>
                    <a:p>
                      <a:r>
                        <a:rPr lang="en-GB" sz="1800">
                          <a:solidFill>
                            <a:srgbClr val="7C5DA3"/>
                          </a:solidFill>
                        </a:rPr>
                        <a:t>Stewardship</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dirty="0">
                          <a:solidFill>
                            <a:srgbClr val="000000"/>
                          </a:solidFill>
                          <a:effectLst/>
                          <a:latin typeface="+mn-lt"/>
                          <a:ea typeface="+mn-ea"/>
                          <a:cs typeface="+mn-cs"/>
                        </a:rPr>
                        <a:t>The careful and responsible management of something entrusted to one's care.</a:t>
                      </a:r>
                      <a:endParaRPr lang="en-US" sz="1100" dirty="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0" kern="1200" dirty="0">
                          <a:solidFill>
                            <a:schemeClr val="dk1"/>
                          </a:solidFill>
                          <a:effectLst/>
                          <a:latin typeface="Letter-join No-Lead 4" panose="02000505000000020003" pitchFamily="50" charset="0"/>
                          <a:ea typeface="+mn-ea"/>
                          <a:cs typeface="+mn-cs"/>
                        </a:rPr>
                        <a:t>Muslims also</a:t>
                      </a:r>
                      <a:r>
                        <a:rPr lang="en-US" sz="1100" b="0" i="0" kern="1200" baseline="0" dirty="0">
                          <a:solidFill>
                            <a:schemeClr val="dk1"/>
                          </a:solidFill>
                          <a:effectLst/>
                          <a:latin typeface="Letter-join No-Lead 4" panose="02000505000000020003" pitchFamily="50" charset="0"/>
                          <a:ea typeface="+mn-ea"/>
                          <a:cs typeface="+mn-cs"/>
                        </a:rPr>
                        <a:t> believe people do good and bad deeds and needs God’s mercy.</a:t>
                      </a:r>
                      <a:endParaRPr lang="en-US" sz="1100" b="0" i="0" kern="1200" dirty="0">
                        <a:solidFill>
                          <a:schemeClr val="dk1"/>
                        </a:solidFill>
                        <a:effectLst/>
                        <a:latin typeface="Letter-join No-Lead 4" panose="02000505000000020003" pitchFamily="50" charset="0"/>
                        <a:ea typeface="+mn-ea"/>
                        <a:cs typeface="+mn-cs"/>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lvl="0" algn="ctr"/>
                      <a:endParaRPr lang="en-GB" sz="1400" b="1" dirty="0">
                        <a:solidFill>
                          <a:schemeClr val="bg1"/>
                        </a:solidFill>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650118369"/>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dirty="0">
              <a:solidFill>
                <a:srgbClr val="7030A0"/>
              </a:solidFill>
              <a:latin typeface="Century Gothic" panose="020B0502020202020204" pitchFamily="34" charset="0"/>
            </a:endParaRPr>
          </a:p>
        </p:txBody>
      </p:sp>
      <p:pic>
        <p:nvPicPr>
          <p:cNvPr id="5" name="Picture 4" descr="Refreshment in Refuge: &lt;strong&gt;Ten&lt;/strong&gt; &lt;strong&gt;commandments&lt;/strong&gt; to lose the first 4?">
            <a:extLst>
              <a:ext uri="{FF2B5EF4-FFF2-40B4-BE49-F238E27FC236}">
                <a16:creationId xmlns:a16="http://schemas.microsoft.com/office/drawing/2014/main" id="{E245220A-0A1C-5E4A-B1F3-006AEF3B10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9635" y="549275"/>
            <a:ext cx="3476464" cy="2117510"/>
          </a:xfrm>
          <a:prstGeom prst="rect">
            <a:avLst/>
          </a:prstGeom>
        </p:spPr>
      </p:pic>
    </p:spTree>
    <p:extLst>
      <p:ext uri="{BB962C8B-B14F-4D97-AF65-F5344CB8AC3E}">
        <p14:creationId xmlns:p14="http://schemas.microsoft.com/office/powerpoint/2010/main" val="2867892332"/>
      </p:ext>
    </p:extLst>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096535EDEAD643BDBA97C90FC12566" ma:contentTypeVersion="15" ma:contentTypeDescription="Create a new document." ma:contentTypeScope="" ma:versionID="2be83868a60183cc8ddb06579c0be3f7">
  <xsd:schema xmlns:xsd="http://www.w3.org/2001/XMLSchema" xmlns:xs="http://www.w3.org/2001/XMLSchema" xmlns:p="http://schemas.microsoft.com/office/2006/metadata/properties" xmlns:ns2="ce88cded-cf54-4373-a64a-64a996e5df53" xmlns:ns3="3e01aa2d-c8eb-4bbd-85ea-16e4ed80c34a" targetNamespace="http://schemas.microsoft.com/office/2006/metadata/properties" ma:root="true" ma:fieldsID="2be5542fd7700eafe0c302413beda3ec" ns2:_="" ns3:_="">
    <xsd:import namespace="ce88cded-cf54-4373-a64a-64a996e5df53"/>
    <xsd:import namespace="3e01aa2d-c8eb-4bbd-85ea-16e4ed80c34a"/>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Location"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88cded-cf54-4373-a64a-64a996e5df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fc9b45b-1e96-4074-b638-291cb7676037"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01aa2d-c8eb-4bbd-85ea-16e4ed80c34a"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c0edc8b7-dae5-4cde-923a-9108805d67cf}" ma:internalName="TaxCatchAll" ma:showField="CatchAllData" ma:web="3e01aa2d-c8eb-4bbd-85ea-16e4ed80c34a">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e01aa2d-c8eb-4bbd-85ea-16e4ed80c34a" xsi:nil="true"/>
    <lcf76f155ced4ddcb4097134ff3c332f xmlns="ce88cded-cf54-4373-a64a-64a996e5df53">
      <Terms xmlns="http://schemas.microsoft.com/office/infopath/2007/PartnerControls"/>
    </lcf76f155ced4ddcb4097134ff3c332f>
    <SharedWithUsers xmlns="3e01aa2d-c8eb-4bbd-85ea-16e4ed80c34a">
      <UserInfo>
        <DisplayName>Sayma Sharmin</DisplayName>
        <AccountId>53</AccountId>
        <AccountType/>
      </UserInfo>
      <UserInfo>
        <DisplayName>Anne colley</DisplayName>
        <AccountId>35</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8540B36-50AC-4A49-A764-1851F1ED14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e88cded-cf54-4373-a64a-64a996e5df53"/>
    <ds:schemaRef ds:uri="3e01aa2d-c8eb-4bbd-85ea-16e4ed80c3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332C2ED-C06B-463E-8DBA-9E3DE88C7BCF}">
  <ds:schemaRefs>
    <ds:schemaRef ds:uri="http://purl.org/dc/dcmitype/"/>
    <ds:schemaRef ds:uri="http://schemas.microsoft.com/office/2006/documentManagement/types"/>
    <ds:schemaRef ds:uri="http://purl.org/dc/elements/1.1/"/>
    <ds:schemaRef ds:uri="ce88cded-cf54-4373-a64a-64a996e5df53"/>
    <ds:schemaRef ds:uri="http://www.w3.org/XML/1998/namespace"/>
    <ds:schemaRef ds:uri="http://schemas.microsoft.com/office/infopath/2007/PartnerControls"/>
    <ds:schemaRef ds:uri="http://purl.org/dc/terms/"/>
    <ds:schemaRef ds:uri="http://schemas.openxmlformats.org/package/2006/metadata/core-properties"/>
    <ds:schemaRef ds:uri="3e01aa2d-c8eb-4bbd-85ea-16e4ed80c34a"/>
    <ds:schemaRef ds:uri="http://schemas.microsoft.com/office/2006/metadata/properties"/>
  </ds:schemaRefs>
</ds:datastoreItem>
</file>

<file path=customXml/itemProps3.xml><?xml version="1.0" encoding="utf-8"?>
<ds:datastoreItem xmlns:ds="http://schemas.openxmlformats.org/officeDocument/2006/customXml" ds:itemID="{A053155A-9EBE-4228-939B-7E6399F1E4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29433</TotalTime>
  <Words>6547</Words>
  <Application>Microsoft Macintosh PowerPoint</Application>
  <PresentationFormat>On-screen Show (4:3)</PresentationFormat>
  <Paragraphs>739</Paragraphs>
  <Slides>25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Calibri Light</vt:lpstr>
      <vt:lpstr>Century Gothic</vt:lpstr>
      <vt:lpstr>Comic Sans MS</vt:lpstr>
      <vt:lpstr>Letter-join No-Lead 4</vt:lpstr>
      <vt:lpstr>Twinkl</vt:lpstr>
      <vt:lpstr>Wingdings</vt:lpstr>
      <vt:lpstr>Office Theme</vt:lpstr>
      <vt:lpstr>Is it better to express religion through arts and architecture or charity and generosity? Year 6  </vt:lpstr>
      <vt:lpstr>How and why do some people inspire others? Examples of Hindus, Sikhs, Jewish people and Muslims Year 6</vt:lpstr>
      <vt:lpstr>PowerPoint Presentation</vt:lpstr>
      <vt:lpstr> </vt:lpstr>
      <vt:lpstr>Christmas in the Gospels: Why do Christians believe that Jesus is the Messiah? [Incarnation]  Year 6</vt:lpstr>
      <vt:lpstr> </vt:lpstr>
      <vt:lpstr> </vt:lpstr>
      <vt:lpstr>Why do some people think Jesus is inspirational?  Year 4 and 4/5</vt:lpstr>
      <vt:lpstr>What are the deeper meanings of the festivals?  Year 4 and 4/5</vt:lpstr>
      <vt:lpstr>What can we learn from religions about temptation, right and wrong? Year 4 and 4/5</vt:lpstr>
      <vt:lpstr>What helps Hindu people as they try to be good? Year  4 and 4/5</vt:lpstr>
      <vt:lpstr> </vt:lpstr>
      <vt:lpstr>How can Brahman be everywhere and everything? Year 4/5</vt:lpstr>
      <vt:lpstr>What do different people believe about worshipping God? Year 3</vt:lpstr>
      <vt:lpstr> </vt:lpstr>
      <vt:lpstr>Why do people pray? What? Where? How? When? Why? Year  3</vt:lpstr>
      <vt:lpstr>What kind of world did Jesus want? Year 3</vt:lpstr>
      <vt:lpstr>How do festivals and family life show what matters to Jewish people? Year 3  </vt:lpstr>
      <vt:lpstr>What does it mean to be a Christian in Britain today? Year 3  </vt:lpstr>
      <vt:lpstr>  </vt:lpstr>
      <vt:lpstr>What matters most to Humanists? Year 5  </vt:lpstr>
      <vt:lpstr>How do Christians celebrate Christmas around the world? Year 5 </vt:lpstr>
      <vt:lpstr>PowerPoint Presentation</vt:lpstr>
      <vt:lpstr>What are some of the different ways to worship? What are the similarities &amp; differences between religions?Year 5</vt:lpstr>
      <vt:lpstr>Christian Aid, Islamic relief and non-religious charities – can charity change the world? Why does faith make a difference? Year 5</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KS2 Knowledge Mat</dc:title>
  <dc:creator>Marketing Dept</dc:creator>
  <cp:lastModifiedBy>Lisa Lewthwaite</cp:lastModifiedBy>
  <cp:revision>406</cp:revision>
  <dcterms:created xsi:type="dcterms:W3CDTF">2019-01-14T16:39:51Z</dcterms:created>
  <dcterms:modified xsi:type="dcterms:W3CDTF">2024-11-11T20:30:00Z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0x0101007C096535EDEAD643BDBA97C90FC12566</vt:lpwstr>
  </property>
  <property fmtid="{D5CDD505-2E9C-101B-9397-08002B2CF9AE}" pid="3" name="MediaServiceImageTags">
    <vt:lpwstr/>
  </property>
</Properties>
</file>